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736" r:id="rId3"/>
  </p:sldMasterIdLst>
  <p:notesMasterIdLst>
    <p:notesMasterId r:id="rId31"/>
  </p:notesMasterIdLst>
  <p:sldIdLst>
    <p:sldId id="2650" r:id="rId4"/>
    <p:sldId id="2651" r:id="rId5"/>
    <p:sldId id="2642" r:id="rId6"/>
    <p:sldId id="2643" r:id="rId7"/>
    <p:sldId id="2644" r:id="rId8"/>
    <p:sldId id="2625" r:id="rId9"/>
    <p:sldId id="2626" r:id="rId10"/>
    <p:sldId id="257" r:id="rId11"/>
    <p:sldId id="258" r:id="rId12"/>
    <p:sldId id="259" r:id="rId13"/>
    <p:sldId id="2645" r:id="rId14"/>
    <p:sldId id="1061" r:id="rId15"/>
    <p:sldId id="1074" r:id="rId16"/>
    <p:sldId id="1075" r:id="rId17"/>
    <p:sldId id="2646" r:id="rId18"/>
    <p:sldId id="1058" r:id="rId19"/>
    <p:sldId id="1064" r:id="rId20"/>
    <p:sldId id="2635" r:id="rId21"/>
    <p:sldId id="2640" r:id="rId22"/>
    <p:sldId id="2636" r:id="rId23"/>
    <p:sldId id="2638" r:id="rId24"/>
    <p:sldId id="2647" r:id="rId25"/>
    <p:sldId id="2641" r:id="rId26"/>
    <p:sldId id="1059" r:id="rId27"/>
    <p:sldId id="1072" r:id="rId28"/>
    <p:sldId id="1056" r:id="rId29"/>
    <p:sldId id="106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566" autoAdjust="0"/>
  </p:normalViewPr>
  <p:slideViewPr>
    <p:cSldViewPr snapToGrid="0">
      <p:cViewPr varScale="1">
        <p:scale>
          <a:sx n="57" d="100"/>
          <a:sy n="57" d="100"/>
        </p:scale>
        <p:origin x="103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F86D3-A677-46D5-BF57-7C8733CFF2F3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A1109-7DCC-4E0C-87FA-4D6F5E341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09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A1109-7DCC-4E0C-87FA-4D6F5E341B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6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/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031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kẹo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016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702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21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386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FE2CA-7442-415B-86AF-29DD26089C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4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3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2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32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8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4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10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14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27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6716504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4792511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1427788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6616448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91399655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54766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51312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9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7145951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6497358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39562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259254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64275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907469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760861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63221681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8570152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5091678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38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63125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6728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23433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0641195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83048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42085-D6B4-4BCA-99EE-4F8399F29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382142-665F-43AE-9E6B-D48C783A84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8EC3D-1B90-480A-AC6E-ACBC01A72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30A59-EC43-4FE8-85B0-EA1DEFBD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8C1A6-1841-49C8-87A8-587FC5D04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43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C0A45-A198-4A80-A2D3-1E255D4F1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55E59-1923-4531-A02B-BCB4DE7C6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D53C9-AFE0-4562-AFFC-D19431E1B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C4172-C934-4E4A-AA64-935C7D941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86C91-DF79-460A-8203-97AC0527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364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35419-BA0C-491E-A06D-8E785C50C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9DE48-40A2-4517-A888-2DA12F863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D8EBA-1D66-4B6B-BA27-B9E62E3B9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A4F7E-8A5A-47EB-A6DF-D40C0357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60F75-A9A0-4A46-B32D-62CE37CE2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05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D3457-8AA9-4EF1-A577-81792D17B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8BDBA-1B9C-4188-BA56-466161B9B4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9D6A01-322A-4800-8953-D9750D458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FD81F3-11C5-4409-930E-E79831FED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740F8B-62F9-490D-877E-9C92AE57D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9EA0CA-844C-499D-A10D-F3428E64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576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DF77A-B2C8-4414-AE37-90202AF5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2FFC4-2EC4-4A61-AA40-5A976E2F6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626F6-BB43-4A84-A899-28C890F15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7188-8C1D-4345-B586-C6022FD34F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8D740E-CCC2-4761-B95C-56671DCBD2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A51B7E-5709-492F-9E94-DEDB84A11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CB1272-1644-48ED-A918-A8C313B45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0FE466-B57B-4F50-81BE-9A8FDAC9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32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49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94C4B-287F-4D7F-96B8-AA6EC383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D2FBD1-71E9-401F-AD99-67D1FBEC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12D8A4-A4EE-4F0E-927E-E7EBA06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ADE504-CA89-4B60-9570-DAE1D270A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4714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EC499A-8AA7-4D23-AB40-BC1DE21D7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E73333-65E3-4DF3-B35D-D8A326762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F7510-8BCE-4CB7-989A-5C49BF22C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837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2D8DE-A3A6-4E0C-A015-35DE144F8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2B62D-266A-4461-8AAC-F4C5D5469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8EEA7-E262-41C3-923F-C9881E281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62CF5-B930-47EB-ACF5-2ED9031B2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EA71C-D459-47FC-B084-FDEB5F8E4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EB37C-42CD-4AC0-9610-E0207F29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496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B26CF-3CBC-49AC-ACDE-B8EB3FEB8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D54AFB-BAAF-485D-A2EB-D5B7A6140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5EB4A-A03A-42AB-BEFA-595EA5CF0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1B043-FFBA-42E3-AF85-743C78EBE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DBA17-B3F7-4C95-A0A2-CF8BCCE46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80C2C2-A16A-4942-A307-07A561F78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277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98397-2F88-49D7-A72B-CA5501109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BF266D-3438-413B-A9C3-6C671F67D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88207-A009-4671-A1DC-10D67C770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CC031-B074-4A07-A4F9-971EECFE9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5E3F9-7168-4816-8BB2-D000D75C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199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03956F-27ED-4BC1-B0B3-97A23C67F3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57E1B9-DFEB-446B-9018-C5123DCC5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2C78F-A2E5-49E7-B56F-C1A74B90B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4D52E-6776-495E-97D2-17847F3B5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DCA14-AA72-444E-9E8B-12C0D3FF4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59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45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7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60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4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AC73465-317B-D8FA-8DE1-1B7D31503451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89" y="8952392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3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2571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59B0B0-BA50-4565-A597-62322115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2DEDD-0245-41FA-B2BB-87E2EEFFD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E12ED-F004-479B-9917-B12CC1F47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B206A-5F80-4771-8178-8EA8D529B4D2}" type="datetimeFigureOut">
              <a:rPr lang="en-US" smtClean="0"/>
              <a:t>6/7/2026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71D68-3583-4F5A-8952-2E61429106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70457-DC9F-4C70-95C7-CF1B04A45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A4DC63-C832-42A6-A031-6DDFBF32390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10316" y="21338715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B1FB1A-0626-4466-B151-A997D1209D1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007" y="-2743080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2FB0BF-E952-476E-924C-B3264E478D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8703" y="19908112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CB5F0-338B-43F0-B4F7-1772A07E2ED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2298" y="28277389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43CF22-7F6A-498E-90A8-E56E82FB584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94877" y="-9849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879B5E-4A7D-4B36-A152-A395B59D0C2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2621" y="-2743080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553CB0-F9A3-413B-B82C-5A0290CAC3E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9800" y="-161007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37BA33-CBD4-4BEB-A15C-35EF6B7571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675" y="2786937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176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0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12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12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12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56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0.png"/><Relationship Id="rId1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slide" Target="slide7.xml"/><Relationship Id="rId2" Type="http://schemas.openxmlformats.org/officeDocument/2006/relationships/notesSlide" Target="../notesSlides/notesSlide2.xml"/><Relationship Id="rId16" Type="http://schemas.openxmlformats.org/officeDocument/2006/relationships/slide" Target="slide8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31.png"/><Relationship Id="rId10" Type="http://schemas.openxmlformats.org/officeDocument/2006/relationships/slide" Target="slide6.xml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3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3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3.png"/><Relationship Id="rId5" Type="http://schemas.openxmlformats.org/officeDocument/2006/relationships/slide" Target="slide4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7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36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0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6.png"/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0" Type="http://schemas.openxmlformats.org/officeDocument/2006/relationships/image" Target="../media/image34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CC9EDC2-80FD-4FAD-933B-83D8ED4C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98783"/>
            <a:ext cx="121920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kern="0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3600" kern="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kern="0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600" kern="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0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kern="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  <a:endParaRPr lang="en-US" sz="3600" dirty="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ctr">
              <a:defRPr/>
            </a:pPr>
            <a:r>
              <a:rPr lang="en-US" sz="3600" dirty="0" smtClean="0">
                <a:solidFill>
                  <a:prstClr val="black"/>
                </a:solidFill>
                <a:latin typeface="Times New Roman"/>
                <a:ea typeface="Calibri"/>
              </a:rPr>
              <a:t>TUẦN 19</a:t>
            </a:r>
          </a:p>
          <a:p>
            <a:pPr algn="ctr"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Times New Roman"/>
                <a:ea typeface="Calibri"/>
              </a:rPr>
              <a:t>Thứ</a:t>
            </a:r>
            <a:r>
              <a:rPr lang="en-US" sz="3600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/>
                <a:ea typeface="Calibri"/>
              </a:rPr>
              <a:t>tư</a:t>
            </a:r>
            <a:r>
              <a:rPr lang="en-US" sz="3600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/>
                <a:ea typeface="Calibri"/>
              </a:rPr>
              <a:t>ngày</a:t>
            </a:r>
            <a:r>
              <a:rPr lang="en-US" sz="3600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Times New Roman"/>
                <a:ea typeface="Calibri"/>
              </a:rPr>
              <a:t>20</a:t>
            </a:r>
            <a:r>
              <a:rPr lang="en-US" sz="3600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/>
                <a:ea typeface="Calibri"/>
              </a:rPr>
              <a:t>tháng</a:t>
            </a:r>
            <a:r>
              <a:rPr lang="en-US" sz="3600" dirty="0" smtClean="0">
                <a:solidFill>
                  <a:prstClr val="black"/>
                </a:solidFill>
                <a:latin typeface="Times New Roman"/>
                <a:ea typeface="Calibri"/>
              </a:rPr>
              <a:t> 1 </a:t>
            </a:r>
            <a:r>
              <a:rPr lang="en-US" sz="3600" dirty="0" err="1" smtClean="0">
                <a:solidFill>
                  <a:prstClr val="black"/>
                </a:solidFill>
                <a:latin typeface="Times New Roman"/>
                <a:ea typeface="Calibri"/>
              </a:rPr>
              <a:t>năm</a:t>
            </a:r>
            <a:r>
              <a:rPr lang="en-US" sz="3600" dirty="0" smtClean="0">
                <a:solidFill>
                  <a:prstClr val="black"/>
                </a:solidFill>
                <a:latin typeface="Times New Roman"/>
                <a:ea typeface="Calibri"/>
              </a:rPr>
              <a:t> 2026</a:t>
            </a:r>
          </a:p>
          <a:p>
            <a:pPr algn="ctr"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Times New Roman"/>
                <a:ea typeface="Calibri"/>
              </a:rPr>
              <a:t>Toán</a:t>
            </a:r>
            <a:r>
              <a:rPr lang="en-US" sz="3600" dirty="0" smtClean="0">
                <a:solidFill>
                  <a:prstClr val="black"/>
                </a:solidFill>
                <a:latin typeface="Times New Roman"/>
                <a:ea typeface="Calibri"/>
              </a:rPr>
              <a:t>: </a:t>
            </a:r>
            <a:r>
              <a:rPr lang="en-US" sz="3600" dirty="0" err="1" smtClean="0">
                <a:solidFill>
                  <a:prstClr val="black"/>
                </a:solidFill>
                <a:latin typeface="Times New Roman"/>
                <a:ea typeface="Calibri"/>
              </a:rPr>
              <a:t>Nhân</a:t>
            </a:r>
            <a:r>
              <a:rPr lang="en-US" sz="3600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/>
                <a:ea typeface="Calibri"/>
              </a:rPr>
              <a:t>với</a:t>
            </a:r>
            <a:r>
              <a:rPr lang="en-US" sz="3600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/>
                <a:ea typeface="Calibri"/>
              </a:rPr>
              <a:t>số</a:t>
            </a:r>
            <a:r>
              <a:rPr lang="en-US" sz="3600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/>
                <a:ea typeface="Calibri"/>
              </a:rPr>
              <a:t>có</a:t>
            </a:r>
            <a:r>
              <a:rPr lang="en-US" sz="3600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/>
                <a:ea typeface="Calibri"/>
              </a:rPr>
              <a:t>một</a:t>
            </a:r>
            <a:r>
              <a:rPr lang="en-US" sz="3600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/>
                <a:ea typeface="Calibri"/>
              </a:rPr>
              <a:t>chữ</a:t>
            </a:r>
            <a:r>
              <a:rPr lang="en-US" sz="3600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/>
                <a:ea typeface="Calibri"/>
              </a:rPr>
              <a:t>số</a:t>
            </a:r>
            <a:r>
              <a:rPr lang="en-US" sz="3600" dirty="0" smtClean="0">
                <a:solidFill>
                  <a:prstClr val="black"/>
                </a:solidFill>
                <a:latin typeface="Times New Roman"/>
                <a:ea typeface="Calibri"/>
              </a:rPr>
              <a:t> (T1)</a:t>
            </a:r>
            <a:endParaRPr lang="en-US" sz="4000" dirty="0">
              <a:solidFill>
                <a:srgbClr val="FF0000"/>
              </a:solidFill>
              <a:latin typeface="Times New Roman"/>
              <a:ea typeface="Calibri"/>
            </a:endParaRPr>
          </a:p>
          <a:p>
            <a:pPr marL="571500" lvl="0" indent="-571500">
              <a:buFont typeface="Arial" charset="0"/>
              <a:buChar char="•"/>
              <a:defRPr/>
            </a:pP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>
              <a:defRPr/>
            </a:pPr>
            <a:endParaRPr lang="en-US" sz="4800" dirty="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defRPr/>
            </a:pPr>
            <a:endParaRPr lang="en-US" sz="2800" dirty="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ctr">
              <a:defRPr/>
            </a:pPr>
            <a:endParaRPr lang="en-US" sz="2800" kern="0" dirty="0">
              <a:solidFill>
                <a:prstClr val="black"/>
              </a:solidFill>
              <a:latin typeface="Times New Roman"/>
              <a:ea typeface="Cambria" panose="02040503050406030204" pitchFamily="18" charset="0"/>
            </a:endParaRPr>
          </a:p>
          <a:p>
            <a:pPr algn="ctr">
              <a:defRPr/>
            </a:pPr>
            <a:endParaRPr lang="en-US" sz="2800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035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D05F73-8A83-47E7-8032-00395B9043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1236" y="858137"/>
            <a:ext cx="6490376" cy="514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ec_15__1511_15s_202512151522_hepz6">
            <a:hlinkClick r:id="" action="ppaction://media"/>
            <a:extLst>
              <a:ext uri="{FF2B5EF4-FFF2-40B4-BE49-F238E27FC236}">
                <a16:creationId xmlns:a16="http://schemas.microsoft.com/office/drawing/2014/main" id="{7A084897-615C-B37B-D586-64DA5C81E6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53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AF0FE4-71D3-8EE5-862D-FE9B47B7D0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31" y="240135"/>
            <a:ext cx="2396280" cy="1198140"/>
          </a:xfrm>
          <a:prstGeom prst="rect">
            <a:avLst/>
          </a:prstGeom>
        </p:spPr>
      </p:pic>
      <p:pic>
        <p:nvPicPr>
          <p:cNvPr id="4" name="Picture 3" descr="A cartoon of a child in a room&#10;&#10;Description automatically generated">
            <a:extLst>
              <a:ext uri="{FF2B5EF4-FFF2-40B4-BE49-F238E27FC236}">
                <a16:creationId xmlns:a16="http://schemas.microsoft.com/office/drawing/2014/main" id="{C72411C4-59C0-D5C8-F82B-4052C45CA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2662237"/>
            <a:ext cx="8648700" cy="322897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AEB0B90-3B93-BEC5-E4F6-CF906FE53D8D}"/>
              </a:ext>
            </a:extLst>
          </p:cNvPr>
          <p:cNvSpPr/>
          <p:nvPr/>
        </p:nvSpPr>
        <p:spPr>
          <a:xfrm>
            <a:off x="1085850" y="1657350"/>
            <a:ext cx="3162300" cy="1371600"/>
          </a:xfrm>
          <a:prstGeom prst="wedgeRoundRectCallout">
            <a:avLst>
              <a:gd name="adj1" fmla="val 41215"/>
              <a:gd name="adj2" fmla="val 71528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160 140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EA40C3F-5387-460C-4FE9-2046AC7A6D9A}"/>
              </a:ext>
            </a:extLst>
          </p:cNvPr>
          <p:cNvSpPr/>
          <p:nvPr/>
        </p:nvSpPr>
        <p:spPr>
          <a:xfrm>
            <a:off x="8324850" y="981075"/>
            <a:ext cx="3086100" cy="1562100"/>
          </a:xfrm>
          <a:prstGeom prst="wedgeRoundRectCallout">
            <a:avLst>
              <a:gd name="adj1" fmla="val -26556"/>
              <a:gd name="adj2" fmla="val 86806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Trong 7 </a:t>
            </a:r>
            <a:r>
              <a:rPr lang="en-US" sz="2400" dirty="0" err="1"/>
              <a:t>ngày</a:t>
            </a:r>
            <a:r>
              <a:rPr lang="en-US" sz="2400" dirty="0"/>
              <a:t>,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3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819150" y="184785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81125" y="190500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160 140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7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71550" y="252412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C17B4E-8025-B5B9-9A62-AF6DFF1F91AF}"/>
              </a:ext>
            </a:extLst>
          </p:cNvPr>
          <p:cNvCxnSpPr>
            <a:cxnSpLocks/>
          </p:cNvCxnSpPr>
          <p:nvPr/>
        </p:nvCxnSpPr>
        <p:spPr>
          <a:xfrm>
            <a:off x="1304925" y="3152775"/>
            <a:ext cx="21717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4EA935F-6ACF-A2D4-6213-97F33465EBCE}"/>
              </a:ext>
            </a:extLst>
          </p:cNvPr>
          <p:cNvSpPr txBox="1"/>
          <p:nvPr/>
        </p:nvSpPr>
        <p:spPr>
          <a:xfrm>
            <a:off x="5105400" y="195262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30480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E1118E-F2A6-31C9-9D1B-33286C7E8B59}"/>
              </a:ext>
            </a:extLst>
          </p:cNvPr>
          <p:cNvSpPr txBox="1"/>
          <p:nvPr/>
        </p:nvSpPr>
        <p:spPr>
          <a:xfrm>
            <a:off x="5095875" y="261937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28,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7241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898B0B-0F6F-0CD0-DB84-CF7F123AB38F}"/>
              </a:ext>
            </a:extLst>
          </p:cNvPr>
          <p:cNvSpPr txBox="1"/>
          <p:nvPr/>
        </p:nvSpPr>
        <p:spPr>
          <a:xfrm>
            <a:off x="5095875" y="32004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4384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647796-8D86-F0C3-3B97-B94682A34359}"/>
              </a:ext>
            </a:extLst>
          </p:cNvPr>
          <p:cNvSpPr txBox="1"/>
          <p:nvPr/>
        </p:nvSpPr>
        <p:spPr>
          <a:xfrm>
            <a:off x="5124450" y="38100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2047875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4F8271-1BA2-807B-16BE-7158F85C32AB}"/>
              </a:ext>
            </a:extLst>
          </p:cNvPr>
          <p:cNvSpPr txBox="1"/>
          <p:nvPr/>
        </p:nvSpPr>
        <p:spPr>
          <a:xfrm>
            <a:off x="5114925" y="44577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42,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7335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F2D4F7-A270-02DB-8CA2-38C123426927}"/>
              </a:ext>
            </a:extLst>
          </p:cNvPr>
          <p:cNvSpPr txBox="1"/>
          <p:nvPr/>
        </p:nvSpPr>
        <p:spPr>
          <a:xfrm>
            <a:off x="5162550" y="5057775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085850" y="3076575"/>
            <a:ext cx="790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524A1AA-6E1A-C9D7-19A1-C564F9402A2B}"/>
              </a:ext>
            </a:extLst>
          </p:cNvPr>
          <p:cNvGrpSpPr/>
          <p:nvPr/>
        </p:nvGrpSpPr>
        <p:grpSpPr>
          <a:xfrm>
            <a:off x="295275" y="4667250"/>
            <a:ext cx="4648200" cy="828675"/>
            <a:chOff x="5960318" y="3592285"/>
            <a:chExt cx="4168200" cy="92083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523F0B9-F319-A5F4-111D-892A4C7219C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ln w="38100"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E9EB8A3-73F1-774D-D660-28EB7294CC7F}"/>
                </a:ext>
              </a:extLst>
            </p:cNvPr>
            <p:cNvSpPr txBox="1"/>
            <p:nvPr/>
          </p:nvSpPr>
          <p:spPr>
            <a:xfrm>
              <a:off x="6047520" y="3754210"/>
              <a:ext cx="3950197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1 120 980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6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3" grpId="0"/>
      <p:bldP spid="16" grpId="0"/>
      <p:bldP spid="18" grpId="0"/>
      <p:bldP spid="20" grpId="0"/>
      <p:bldP spid="22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 thêm vào nháp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762000" y="24765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23975" y="25336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341 231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2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14400" y="31527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C17B4E-8025-B5B9-9A62-AF6DFF1F91AF}"/>
              </a:ext>
            </a:extLst>
          </p:cNvPr>
          <p:cNvCxnSpPr/>
          <p:nvPr/>
        </p:nvCxnSpPr>
        <p:spPr>
          <a:xfrm>
            <a:off x="1381125" y="37814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29908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6670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3812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199072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6764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36207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F1EBF9-C9A0-76E6-4060-6E47435D72AE}"/>
              </a:ext>
            </a:extLst>
          </p:cNvPr>
          <p:cNvSpPr/>
          <p:nvPr/>
        </p:nvSpPr>
        <p:spPr>
          <a:xfrm>
            <a:off x="6734175" y="23622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2A6CE6-9253-4E05-0108-9861707E4FC7}"/>
              </a:ext>
            </a:extLst>
          </p:cNvPr>
          <p:cNvSpPr txBox="1"/>
          <p:nvPr/>
        </p:nvSpPr>
        <p:spPr>
          <a:xfrm>
            <a:off x="7296150" y="24193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214 325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4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E19D61-CD7E-AC14-6CB2-6E541F5AF5F3}"/>
              </a:ext>
            </a:extLst>
          </p:cNvPr>
          <p:cNvSpPr txBox="1"/>
          <p:nvPr/>
        </p:nvSpPr>
        <p:spPr>
          <a:xfrm>
            <a:off x="6886575" y="30384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46643D5-9B3A-FD1A-677F-D1B8C30783CD}"/>
              </a:ext>
            </a:extLst>
          </p:cNvPr>
          <p:cNvCxnSpPr/>
          <p:nvPr/>
        </p:nvCxnSpPr>
        <p:spPr>
          <a:xfrm>
            <a:off x="7353300" y="36671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7FA28C9-A9BF-5CEE-BECE-A423D10126A8}"/>
              </a:ext>
            </a:extLst>
          </p:cNvPr>
          <p:cNvSpPr txBox="1"/>
          <p:nvPr/>
        </p:nvSpPr>
        <p:spPr>
          <a:xfrm>
            <a:off x="89630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1246FE-8FEE-56E4-DD23-F6753B2E25FC}"/>
              </a:ext>
            </a:extLst>
          </p:cNvPr>
          <p:cNvSpPr txBox="1"/>
          <p:nvPr/>
        </p:nvSpPr>
        <p:spPr>
          <a:xfrm>
            <a:off x="86391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4144E8-F148-BACB-1657-14155BCA4E06}"/>
              </a:ext>
            </a:extLst>
          </p:cNvPr>
          <p:cNvSpPr txBox="1"/>
          <p:nvPr/>
        </p:nvSpPr>
        <p:spPr>
          <a:xfrm>
            <a:off x="83534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4EFFFB-A4AE-26D8-9A7F-283F48E06E82}"/>
              </a:ext>
            </a:extLst>
          </p:cNvPr>
          <p:cNvSpPr txBox="1"/>
          <p:nvPr/>
        </p:nvSpPr>
        <p:spPr>
          <a:xfrm>
            <a:off x="796290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6F9406-3A61-82DE-B0D8-BF8012845418}"/>
              </a:ext>
            </a:extLst>
          </p:cNvPr>
          <p:cNvSpPr txBox="1"/>
          <p:nvPr/>
        </p:nvSpPr>
        <p:spPr>
          <a:xfrm>
            <a:off x="76485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598F9B-87A7-5C93-7868-CEAB9E149F2D}"/>
              </a:ext>
            </a:extLst>
          </p:cNvPr>
          <p:cNvSpPr txBox="1"/>
          <p:nvPr/>
        </p:nvSpPr>
        <p:spPr>
          <a:xfrm>
            <a:off x="733425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9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ôi cánh của ngựa trắng">
            <a:hlinkClick r:id="" action="ppaction://media"/>
            <a:extLst>
              <a:ext uri="{FF2B5EF4-FFF2-40B4-BE49-F238E27FC236}">
                <a16:creationId xmlns:a16="http://schemas.microsoft.com/office/drawing/2014/main" id="{AB4F58ED-D092-54FE-5DF6-6770F315CAC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9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7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3502B0-7FCA-C612-8CD2-AC72AD47C2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2926" y="2629803"/>
            <a:ext cx="7495177" cy="1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2E71CCE-3C6A-83D1-E1F2-C6D46EBE181F}"/>
              </a:ext>
            </a:extLst>
          </p:cNvPr>
          <p:cNvGrpSpPr/>
          <p:nvPr/>
        </p:nvGrpSpPr>
        <p:grpSpPr>
          <a:xfrm>
            <a:off x="2188414" y="252108"/>
            <a:ext cx="4355261" cy="1229723"/>
            <a:chOff x="2188414" y="252108"/>
            <a:chExt cx="7329212" cy="220065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52EEC7F-01E2-BD9A-40FC-E1A4489D850D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3AF51C-D6C9-B67F-499D-98FDE222914F}"/>
                </a:ext>
              </a:extLst>
            </p:cNvPr>
            <p:cNvSpPr txBox="1"/>
            <p:nvPr/>
          </p:nvSpPr>
          <p:spPr>
            <a:xfrm>
              <a:off x="2451123" y="304710"/>
              <a:ext cx="6803797" cy="2148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5F78A97-C6F0-EC7B-75D6-67B645562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43" y="-120628"/>
            <a:ext cx="1347333" cy="160338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39B8FA-1775-6FD6-09E9-0BD67236A730}"/>
              </a:ext>
            </a:extLst>
          </p:cNvPr>
          <p:cNvSpPr/>
          <p:nvPr/>
        </p:nvSpPr>
        <p:spPr>
          <a:xfrm>
            <a:off x="276225" y="1152524"/>
            <a:ext cx="115824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DE1F9-AEAA-7D66-FC8B-1E65F1937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" y="2657474"/>
            <a:ext cx="10150078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3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27 283 x 3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27 283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8" y="3099072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643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542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0753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3" y="3108597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314825" y="3879398"/>
            <a:ext cx="9620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5855308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40 819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x 5 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40 819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7" y="31943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786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8685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1896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2578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2" y="32038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3676650" y="3879398"/>
            <a:ext cx="1714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4031260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74" y="892992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374 519 x 2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552825" y="1340722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374 519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620000" y="2586849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092017" y="30228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505200" y="3971924"/>
            <a:ext cx="5000625" cy="11429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63582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7001891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265884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082492" y="303239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429125" y="3860348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9C6319-434F-8BCF-2845-15F54B98FB85}"/>
              </a:ext>
            </a:extLst>
          </p:cNvPr>
          <p:cNvSpPr txBox="1"/>
          <p:nvPr/>
        </p:nvSpPr>
        <p:spPr>
          <a:xfrm>
            <a:off x="3724275" y="3869873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877814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06ED257-CBAC-8E6B-E54D-49BB594762B3}"/>
              </a:ext>
            </a:extLst>
          </p:cNvPr>
          <p:cNvGrpSpPr/>
          <p:nvPr/>
        </p:nvGrpSpPr>
        <p:grpSpPr>
          <a:xfrm>
            <a:off x="1494145" y="223533"/>
            <a:ext cx="2182505" cy="846235"/>
            <a:chOff x="1458354" y="227044"/>
            <a:chExt cx="9648514" cy="139187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1F79C48-8AFD-AE29-D454-0EA74547CAFB}"/>
                </a:ext>
              </a:extLst>
            </p:cNvPr>
            <p:cNvSpPr/>
            <p:nvPr/>
          </p:nvSpPr>
          <p:spPr>
            <a:xfrm>
              <a:off x="1458354" y="227044"/>
              <a:ext cx="9648514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EC3E74-5D3B-2F42-E877-EF8905278A79}"/>
                </a:ext>
              </a:extLst>
            </p:cNvPr>
            <p:cNvSpPr txBox="1"/>
            <p:nvPr/>
          </p:nvSpPr>
          <p:spPr>
            <a:xfrm>
              <a:off x="1458354" y="252107"/>
              <a:ext cx="9648514" cy="1366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Đ, S?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1152524"/>
            <a:ext cx="117348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0F3513E-857D-815A-D0C6-00B34FF7F2EF}"/>
              </a:ext>
            </a:extLst>
          </p:cNvPr>
          <p:cNvSpPr/>
          <p:nvPr/>
        </p:nvSpPr>
        <p:spPr>
          <a:xfrm>
            <a:off x="581025" y="3238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38C32D-C545-FB8C-6232-D6442BEC9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711" y="1894982"/>
            <a:ext cx="10589844" cy="291514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77C8B9D-9ADD-DBC2-CA72-4974345E10D7}"/>
              </a:ext>
            </a:extLst>
          </p:cNvPr>
          <p:cNvSpPr/>
          <p:nvPr/>
        </p:nvSpPr>
        <p:spPr>
          <a:xfrm>
            <a:off x="2886075" y="405765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A3D29FE-19C1-4805-1EB2-3A059A1399A2}"/>
              </a:ext>
            </a:extLst>
          </p:cNvPr>
          <p:cNvSpPr/>
          <p:nvPr/>
        </p:nvSpPr>
        <p:spPr>
          <a:xfrm>
            <a:off x="1609725" y="4114800"/>
            <a:ext cx="600075" cy="352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62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95B7486-E359-9226-BCCE-312F1C962090}"/>
              </a:ext>
            </a:extLst>
          </p:cNvPr>
          <p:cNvSpPr/>
          <p:nvPr/>
        </p:nvSpPr>
        <p:spPr>
          <a:xfrm>
            <a:off x="6600825" y="403860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08156D-EB33-1546-8593-91917CB2A0ED}"/>
              </a:ext>
            </a:extLst>
          </p:cNvPr>
          <p:cNvSpPr/>
          <p:nvPr/>
        </p:nvSpPr>
        <p:spPr>
          <a:xfrm>
            <a:off x="5219701" y="4124326"/>
            <a:ext cx="304800" cy="342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0" dirty="0"/>
              <a:t>7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17C0118-DA23-8C38-1FCE-C32C2837E090}"/>
              </a:ext>
            </a:extLst>
          </p:cNvPr>
          <p:cNvSpPr/>
          <p:nvPr/>
        </p:nvSpPr>
        <p:spPr>
          <a:xfrm>
            <a:off x="10372725" y="4029075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91629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c_15__1511_18s_202512151539_tzng6">
            <a:hlinkClick r:id="" action="ppaction://media"/>
            <a:extLst>
              <a:ext uri="{FF2B5EF4-FFF2-40B4-BE49-F238E27FC236}">
                <a16:creationId xmlns:a16="http://schemas.microsoft.com/office/drawing/2014/main" id="{D67C0329-C056-86FB-6D26-4ADBD24763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7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0"/>
            <a:ext cx="11734800" cy="66103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BC675B-544B-9129-DDF5-1E96879A2DDE}"/>
              </a:ext>
            </a:extLst>
          </p:cNvPr>
          <p:cNvSpPr/>
          <p:nvPr/>
        </p:nvSpPr>
        <p:spPr>
          <a:xfrm>
            <a:off x="638175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628766-26DB-7E48-8679-029B6E066D34}"/>
              </a:ext>
            </a:extLst>
          </p:cNvPr>
          <p:cNvSpPr txBox="1"/>
          <p:nvPr/>
        </p:nvSpPr>
        <p:spPr>
          <a:xfrm>
            <a:off x="1457325" y="152400"/>
            <a:ext cx="9782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Bóng đèn trong nhà có tuổi thọ 12 250 giờ. Bóng đèn đường có tuổi thọ gấp 3 lần tuổi thọ của bóng đèn trong nhà. Hỏi tuổi thọ của bóng đèn đường là bao nhiêu giờ?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C4A2D0-5514-2925-DE58-4A9AED81B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616" y="1828800"/>
            <a:ext cx="4351734" cy="25908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124302E-6308-6FDA-610B-ACC131B6828D}"/>
              </a:ext>
            </a:extLst>
          </p:cNvPr>
          <p:cNvGrpSpPr/>
          <p:nvPr/>
        </p:nvGrpSpPr>
        <p:grpSpPr>
          <a:xfrm>
            <a:off x="2152650" y="2609850"/>
            <a:ext cx="1000125" cy="266700"/>
            <a:chOff x="1057275" y="2057400"/>
            <a:chExt cx="1000125" cy="2667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025254B-B830-4C4A-4D72-4F9F06EA7CB6}"/>
                </a:ext>
              </a:extLst>
            </p:cNvPr>
            <p:cNvCxnSpPr/>
            <p:nvPr/>
          </p:nvCxnSpPr>
          <p:spPr>
            <a:xfrm>
              <a:off x="1076325" y="206692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6D3B449-35C2-2525-95EB-3B82567E09D6}"/>
                </a:ext>
              </a:extLst>
            </p:cNvPr>
            <p:cNvCxnSpPr/>
            <p:nvPr/>
          </p:nvCxnSpPr>
          <p:spPr>
            <a:xfrm>
              <a:off x="2038350" y="20574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23EF7E-A70A-6454-1903-0872237A2916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190750"/>
              <a:ext cx="10001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72AE9F0-B301-599A-8888-6A8F910BAB11}"/>
              </a:ext>
            </a:extLst>
          </p:cNvPr>
          <p:cNvGrpSpPr/>
          <p:nvPr/>
        </p:nvGrpSpPr>
        <p:grpSpPr>
          <a:xfrm>
            <a:off x="2162175" y="3248025"/>
            <a:ext cx="2790825" cy="276225"/>
            <a:chOff x="1057275" y="2647950"/>
            <a:chExt cx="2790825" cy="27622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5A4FAAC-EA47-61B9-2AA9-ED5E2201424E}"/>
                </a:ext>
              </a:extLst>
            </p:cNvPr>
            <p:cNvCxnSpPr/>
            <p:nvPr/>
          </p:nvCxnSpPr>
          <p:spPr>
            <a:xfrm>
              <a:off x="1076325" y="265747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BE7DFA-CCD5-A1B8-EEFB-A26C6250ED64}"/>
                </a:ext>
              </a:extLst>
            </p:cNvPr>
            <p:cNvCxnSpPr/>
            <p:nvPr/>
          </p:nvCxnSpPr>
          <p:spPr>
            <a:xfrm>
              <a:off x="203835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6D225AB-A8FB-CF71-A53C-D812B783BAD8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781300"/>
              <a:ext cx="27908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F157CAD-F785-3E23-BAF6-5517A92F096B}"/>
                </a:ext>
              </a:extLst>
            </p:cNvPr>
            <p:cNvCxnSpPr/>
            <p:nvPr/>
          </p:nvCxnSpPr>
          <p:spPr>
            <a:xfrm>
              <a:off x="293370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A432E3F-DCFF-A8B3-7CCB-989A295BF2FB}"/>
                </a:ext>
              </a:extLst>
            </p:cNvPr>
            <p:cNvCxnSpPr/>
            <p:nvPr/>
          </p:nvCxnSpPr>
          <p:spPr>
            <a:xfrm>
              <a:off x="3829050" y="26670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5631CE4-C2FC-3CE9-9F51-7D2806E5B169}"/>
              </a:ext>
            </a:extLst>
          </p:cNvPr>
          <p:cNvSpPr txBox="1"/>
          <p:nvPr/>
        </p:nvSpPr>
        <p:spPr>
          <a:xfrm>
            <a:off x="619125" y="2590800"/>
            <a:ext cx="164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nhà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43318C-0783-8BF8-FBED-ACFC9D6A51BD}"/>
              </a:ext>
            </a:extLst>
          </p:cNvPr>
          <p:cNvSpPr txBox="1"/>
          <p:nvPr/>
        </p:nvSpPr>
        <p:spPr>
          <a:xfrm>
            <a:off x="428625" y="3209925"/>
            <a:ext cx="183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đường</a:t>
            </a:r>
            <a:endParaRPr lang="en-US" b="1" dirty="0"/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id="{A2CD5CFF-1AEB-7F97-92E1-5978700B6A8C}"/>
              </a:ext>
            </a:extLst>
          </p:cNvPr>
          <p:cNvSpPr/>
          <p:nvPr/>
        </p:nvSpPr>
        <p:spPr>
          <a:xfrm rot="5400000">
            <a:off x="2540795" y="2083596"/>
            <a:ext cx="219072" cy="1004887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F14985-8DF0-AF6C-A38C-DB5484DBADE1}"/>
              </a:ext>
            </a:extLst>
          </p:cNvPr>
          <p:cNvSpPr txBox="1"/>
          <p:nvPr/>
        </p:nvSpPr>
        <p:spPr>
          <a:xfrm>
            <a:off x="2247900" y="206692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12 250</a:t>
            </a: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0458F7DD-4C71-82AA-67F4-E88A5CE75D37}"/>
              </a:ext>
            </a:extLst>
          </p:cNvPr>
          <p:cNvSpPr/>
          <p:nvPr/>
        </p:nvSpPr>
        <p:spPr>
          <a:xfrm rot="16200000">
            <a:off x="3479010" y="2193133"/>
            <a:ext cx="171446" cy="2738440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CB0DB5-440B-093E-F8A4-8355FC3FEE68}"/>
              </a:ext>
            </a:extLst>
          </p:cNvPr>
          <p:cNvSpPr txBox="1"/>
          <p:nvPr/>
        </p:nvSpPr>
        <p:spPr>
          <a:xfrm>
            <a:off x="3114675" y="376237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? </a:t>
            </a:r>
            <a:r>
              <a:rPr lang="en-US" sz="2000" dirty="0" err="1"/>
              <a:t>Giờ</a:t>
            </a:r>
            <a:endParaRPr lang="en-US" sz="2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ED1A62-F6BD-D490-4367-0C1F8C4D54BA}"/>
              </a:ext>
            </a:extLst>
          </p:cNvPr>
          <p:cNvSpPr txBox="1"/>
          <p:nvPr/>
        </p:nvSpPr>
        <p:spPr>
          <a:xfrm>
            <a:off x="2114550" y="1581150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/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Bài giải:</a:t>
                </a:r>
                <a:endParaRPr lang="en-US" sz="2800" u="sng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Tuổi thọ của </a:t>
                </a:r>
                <a:r>
                  <a:rPr lang="nl-NL" sz="280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bóng đèn </a:t>
                </a: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đường là: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12 250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3 = 36 750 (giờ)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Đáp số: 36 750 giờ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blipFill>
                <a:blip r:embed="rId3"/>
                <a:stretch>
                  <a:fillRect t="-3691" r="-1516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443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 animBg="1"/>
      <p:bldP spid="39" grpId="0"/>
      <p:bldP spid="40" grpId="0" animBg="1"/>
      <p:bldP spid="41" grpId="0"/>
      <p:bldP spid="42" grpId="0"/>
      <p:bldP spid="4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44F74A-E434-13F1-D1FE-0A2C289654CF}"/>
              </a:ext>
            </a:extLst>
          </p:cNvPr>
          <p:cNvSpPr txBox="1"/>
          <p:nvPr/>
        </p:nvSpPr>
        <p:spPr>
          <a:xfrm>
            <a:off x="1523999" y="104142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Gia đình Lan có 4 người, trung bình một tháng chi phí sinh hoạt điện nước cho 1 người là 230 000 đồng. Hỏi một tháng gia đình Lan phải trả bao nhiêu tiền cho khoản chi phí đó?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FF288-1687-C0C8-8597-B8C53265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194F7A-1046-F970-6891-05D6574DB23E}"/>
              </a:ext>
            </a:extLst>
          </p:cNvPr>
          <p:cNvSpPr/>
          <p:nvPr/>
        </p:nvSpPr>
        <p:spPr>
          <a:xfrm>
            <a:off x="1774373" y="3087904"/>
            <a:ext cx="9144000" cy="3116955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D815E-D315-D01E-CB92-292AC239AE7C}"/>
              </a:ext>
            </a:extLst>
          </p:cNvPr>
          <p:cNvSpPr txBox="1"/>
          <p:nvPr/>
        </p:nvSpPr>
        <p:spPr>
          <a:xfrm>
            <a:off x="4906655" y="316135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3B8239-5484-B077-FE8A-B33373FD88A0}"/>
              </a:ext>
            </a:extLst>
          </p:cNvPr>
          <p:cNvSpPr txBox="1"/>
          <p:nvPr/>
        </p:nvSpPr>
        <p:spPr>
          <a:xfrm>
            <a:off x="1935550" y="392748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E25B0C-5AE7-FE17-1ABB-66C1AB10A316}"/>
              </a:ext>
            </a:extLst>
          </p:cNvPr>
          <p:cNvSpPr txBox="1"/>
          <p:nvPr/>
        </p:nvSpPr>
        <p:spPr>
          <a:xfrm>
            <a:off x="2952750" y="451758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230 000 x 4 = 920 000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63FCEC-1C35-AFD6-AC1D-BC61EA6FF301}"/>
              </a:ext>
            </a:extLst>
          </p:cNvPr>
          <p:cNvSpPr txBox="1"/>
          <p:nvPr/>
        </p:nvSpPr>
        <p:spPr>
          <a:xfrm>
            <a:off x="3680360" y="524123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920 000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C58FAA8-D49E-EC03-C437-7ABC5FBC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5" y="2081048"/>
            <a:ext cx="2702889" cy="49228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5B4C40-F10A-2FCC-9415-02D7BCE06D58}"/>
              </a:ext>
            </a:extLst>
          </p:cNvPr>
          <p:cNvGrpSpPr/>
          <p:nvPr/>
        </p:nvGrpSpPr>
        <p:grpSpPr>
          <a:xfrm>
            <a:off x="3030350" y="2179314"/>
            <a:ext cx="5797963" cy="966658"/>
            <a:chOff x="4219202" y="2176021"/>
            <a:chExt cx="5797963" cy="966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D6060B-F686-8F17-E62E-408A832A9D39}"/>
                </a:ext>
              </a:extLst>
            </p:cNvPr>
            <p:cNvSpPr/>
            <p:nvPr/>
          </p:nvSpPr>
          <p:spPr>
            <a:xfrm>
              <a:off x="4219202" y="2176021"/>
              <a:ext cx="5708887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814F5E-4352-73D3-455C-258E1C2E6C26}"/>
                </a:ext>
              </a:extLst>
            </p:cNvPr>
            <p:cNvSpPr txBox="1"/>
            <p:nvPr/>
          </p:nvSpPr>
          <p:spPr>
            <a:xfrm>
              <a:off x="4219202" y="2186907"/>
              <a:ext cx="579796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F1A7C7-F789-F4F0-8A84-46923CEF7720}"/>
              </a:ext>
            </a:extLst>
          </p:cNvPr>
          <p:cNvGrpSpPr/>
          <p:nvPr/>
        </p:nvGrpSpPr>
        <p:grpSpPr>
          <a:xfrm>
            <a:off x="4700933" y="3429000"/>
            <a:ext cx="5521698" cy="966658"/>
            <a:chOff x="4219203" y="2176021"/>
            <a:chExt cx="5521698" cy="9666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F0FCE63-5074-8FFF-BAF3-3C866F530415}"/>
                </a:ext>
              </a:extLst>
            </p:cNvPr>
            <p:cNvSpPr/>
            <p:nvPr/>
          </p:nvSpPr>
          <p:spPr>
            <a:xfrm>
              <a:off x="4219203" y="2176021"/>
              <a:ext cx="5521698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A54B67-FB4D-E779-8BB8-C54BE6A95FA0}"/>
                </a:ext>
              </a:extLst>
            </p:cNvPr>
            <p:cNvSpPr txBox="1"/>
            <p:nvPr/>
          </p:nvSpPr>
          <p:spPr>
            <a:xfrm>
              <a:off x="4219203" y="2186907"/>
              <a:ext cx="552169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65E9C0-F643-B89C-1F9D-FA726E68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68" y="493828"/>
            <a:ext cx="4304149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95798" y="2919345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3F066F23-1ECD-B1A3-91E1-DD2EDD3469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97" y="3654360"/>
            <a:ext cx="5035054" cy="355687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3A9D6B-1C3E-F838-718A-046D43C7A3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6380" y="879703"/>
            <a:ext cx="9126503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81311C-019F-4B62-8719-74E090274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" b="1388"/>
          <a:stretch/>
        </p:blipFill>
        <p:spPr>
          <a:xfrm>
            <a:off x="2204" y="1241"/>
            <a:ext cx="12214413" cy="68555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196128-9090-4703-AB93-6D28355B4AC6}"/>
              </a:ext>
            </a:extLst>
          </p:cNvPr>
          <p:cNvSpPr txBox="1"/>
          <p:nvPr/>
        </p:nvSpPr>
        <p:spPr>
          <a:xfrm>
            <a:off x="2559319" y="221822"/>
            <a:ext cx="8506567" cy="1323133"/>
          </a:xfrm>
          <a:prstGeom prst="rect">
            <a:avLst/>
          </a:prstGeom>
          <a:solidFill>
            <a:srgbClr val="FFFF9F"/>
          </a:solidFill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sz="799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Xứ</a:t>
            </a:r>
            <a:r>
              <a:rPr lang="en-US" sz="7998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799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sở</a:t>
            </a:r>
            <a:r>
              <a:rPr lang="en-US" sz="7998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799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kẹo</a:t>
            </a:r>
            <a:r>
              <a:rPr lang="en-US" sz="7998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799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ngọt</a:t>
            </a:r>
            <a:endParaRPr lang="en-US" sz="7998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24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DF01FF-BA13-428A-A27E-18CF44C2D5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4" r="1924"/>
          <a:stretch/>
        </p:blipFill>
        <p:spPr>
          <a:xfrm>
            <a:off x="2204" y="-8281"/>
            <a:ext cx="12187592" cy="6855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95A56B-FFFE-4D97-9F6A-1ED1BB681D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t="7664" r="11497" b="8029"/>
          <a:stretch/>
        </p:blipFill>
        <p:spPr>
          <a:xfrm>
            <a:off x="8249129" y="2267370"/>
            <a:ext cx="4019868" cy="39514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CE2F19-6DD4-44A7-B76A-EF33249C8E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273" y="3876875"/>
            <a:ext cx="3046898" cy="3046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E90BCA-E70E-42A8-8F63-07AA3F92B5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27777" r="14584" b="17501"/>
          <a:stretch/>
        </p:blipFill>
        <p:spPr>
          <a:xfrm>
            <a:off x="4477337" y="3648359"/>
            <a:ext cx="4330617" cy="3046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BB24BF-4278-459B-87A7-8BE1003EC60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26111" r="6805" b="20139"/>
          <a:stretch/>
        </p:blipFill>
        <p:spPr>
          <a:xfrm>
            <a:off x="2953889" y="2267370"/>
            <a:ext cx="3349960" cy="2266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286E21-83D2-4749-9DB9-F0588D5F3CD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7" t="8610" r="27501" b="8055"/>
          <a:stretch/>
        </p:blipFill>
        <p:spPr>
          <a:xfrm>
            <a:off x="32220" y="858180"/>
            <a:ext cx="2709703" cy="4323993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  <a:extLst>
              <a:ext uri="{FF2B5EF4-FFF2-40B4-BE49-F238E27FC236}">
                <a16:creationId xmlns:a16="http://schemas.microsoft.com/office/drawing/2014/main" id="{DB6EDCD6-3A8D-4925-82BE-0AF20ED4FC0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0672" y="617539"/>
            <a:ext cx="706664" cy="829526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ACA46F40-FFA3-40FC-99CB-144B255974C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49366" y="575749"/>
            <a:ext cx="706664" cy="829526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  <a:extLst>
              <a:ext uri="{FF2B5EF4-FFF2-40B4-BE49-F238E27FC236}">
                <a16:creationId xmlns:a16="http://schemas.microsoft.com/office/drawing/2014/main" id="{CD2FC6C2-839C-4BE6-AEC3-D875C2D4629A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1979" y="300018"/>
            <a:ext cx="706664" cy="829526"/>
          </a:xfrm>
          <a:prstGeom prst="rect">
            <a:avLst/>
          </a:prstGeom>
        </p:spPr>
      </p:pic>
      <p:sp>
        <p:nvSpPr>
          <p:cNvPr id="2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id="{DE58CD09-C23A-4E03-A6ED-B93B88B67597}"/>
              </a:ext>
            </a:extLst>
          </p:cNvPr>
          <p:cNvSpPr/>
          <p:nvPr/>
        </p:nvSpPr>
        <p:spPr>
          <a:xfrm>
            <a:off x="10854506" y="5914852"/>
            <a:ext cx="964512" cy="7804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3321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>
            <a:off x="2205" y="1241"/>
            <a:ext cx="12203258" cy="68555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5F96C6-0702-4FE9-B508-311FCEC18177}"/>
              </a:ext>
            </a:extLst>
          </p:cNvPr>
          <p:cNvSpPr txBox="1"/>
          <p:nvPr/>
        </p:nvSpPr>
        <p:spPr>
          <a:xfrm>
            <a:off x="7283432" y="2625912"/>
            <a:ext cx="1241368" cy="12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7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150834" y="4411747"/>
            <a:ext cx="1358474" cy="2367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1B8CA2-FDAA-4B66-BAF3-7DC2A07A13CD}"/>
              </a:ext>
            </a:extLst>
          </p:cNvPr>
          <p:cNvSpPr txBox="1"/>
          <p:nvPr/>
        </p:nvSpPr>
        <p:spPr>
          <a:xfrm>
            <a:off x="6539935" y="1503907"/>
            <a:ext cx="4957203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53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9 = ?</a:t>
            </a:r>
          </a:p>
        </p:txBody>
      </p:sp>
    </p:spTree>
    <p:extLst>
      <p:ext uri="{BB962C8B-B14F-4D97-AF65-F5344CB8AC3E}">
        <p14:creationId xmlns:p14="http://schemas.microsoft.com/office/powerpoint/2010/main" val="265553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>
            <a:off x="2205" y="1241"/>
            <a:ext cx="12203258" cy="68555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5F96C6-0702-4FE9-B508-311FCEC18177}"/>
              </a:ext>
            </a:extLst>
          </p:cNvPr>
          <p:cNvSpPr txBox="1"/>
          <p:nvPr/>
        </p:nvSpPr>
        <p:spPr>
          <a:xfrm>
            <a:off x="7363433" y="2559055"/>
            <a:ext cx="1241368" cy="12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7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-15446" y="4566797"/>
            <a:ext cx="1358474" cy="2367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1B8CA2-FDAA-4B66-BAF3-7DC2A07A13CD}"/>
              </a:ext>
            </a:extLst>
          </p:cNvPr>
          <p:cNvSpPr txBox="1"/>
          <p:nvPr/>
        </p:nvSpPr>
        <p:spPr>
          <a:xfrm>
            <a:off x="6539935" y="1503907"/>
            <a:ext cx="4957203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53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x 1 = ?</a:t>
            </a:r>
          </a:p>
        </p:txBody>
      </p:sp>
    </p:spTree>
    <p:extLst>
      <p:ext uri="{BB962C8B-B14F-4D97-AF65-F5344CB8AC3E}">
        <p14:creationId xmlns:p14="http://schemas.microsoft.com/office/powerpoint/2010/main" val="17418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>
            <a:off x="2205" y="1241"/>
            <a:ext cx="12203258" cy="68555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5F96C6-0702-4FE9-B508-311FCEC18177}"/>
              </a:ext>
            </a:extLst>
          </p:cNvPr>
          <p:cNvSpPr txBox="1"/>
          <p:nvPr/>
        </p:nvSpPr>
        <p:spPr>
          <a:xfrm>
            <a:off x="7283432" y="2625912"/>
            <a:ext cx="1241368" cy="12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7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-15446" y="4566796"/>
            <a:ext cx="1358474" cy="2367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1B8CA2-FDAA-4B66-BAF3-7DC2A07A13CD}"/>
              </a:ext>
            </a:extLst>
          </p:cNvPr>
          <p:cNvSpPr txBox="1"/>
          <p:nvPr/>
        </p:nvSpPr>
        <p:spPr>
          <a:xfrm>
            <a:off x="6539935" y="1503907"/>
            <a:ext cx="4957203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53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x 3 = ?</a:t>
            </a:r>
          </a:p>
        </p:txBody>
      </p:sp>
    </p:spTree>
    <p:extLst>
      <p:ext uri="{BB962C8B-B14F-4D97-AF65-F5344CB8AC3E}">
        <p14:creationId xmlns:p14="http://schemas.microsoft.com/office/powerpoint/2010/main" val="44234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F62100-7AA8-5DB7-F1F4-87B9D5D2376A}"/>
              </a:ext>
            </a:extLst>
          </p:cNvPr>
          <p:cNvSpPr/>
          <p:nvPr/>
        </p:nvSpPr>
        <p:spPr>
          <a:xfrm>
            <a:off x="630638" y="876300"/>
            <a:ext cx="10875562" cy="44862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83A9A-7D1B-889E-A0B0-BCD9383757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4410" y="887796"/>
            <a:ext cx="2969009" cy="145707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CE888421-389F-1144-0D4D-E923AB204FF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BA63D-15D4-2701-EA38-EE12839F9D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2082" y="2024891"/>
            <a:ext cx="8980186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CB6FDEA-668D-4DCD-9962-B8A4076DC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47CC696-F00A-47E1-BE4D-ACAE72C2BF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94A8BAB-9E42-43C6-AC3D-EF786261E9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4525055" y="1773788"/>
            <a:ext cx="9158051" cy="33967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25E606D-AE75-4D99-BF7F-2ECEEF5DA7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7480"/>
            <a:ext cx="4024602" cy="18063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24E4419-57E3-4755-82B5-C57F58EFCB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1197411"/>
            <a:ext cx="1485090" cy="15620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E2AFD7B-087D-4E73-A576-8C9C2C3B61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3062225"/>
            <a:ext cx="1149833" cy="11650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3B1C82-5204-445F-BF26-2906804F2E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6" y="99308"/>
            <a:ext cx="1253969" cy="10717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3BABACF-4D84-4792-99A8-C2E22E8191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989" y="1574505"/>
            <a:ext cx="2006784" cy="14622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821D620-5B07-4F5E-8645-2B479C5AA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27737C24-C675-41D0-ACC0-AA6A0433DE96}"/>
              </a:ext>
            </a:extLst>
          </p:cNvPr>
          <p:cNvSpPr/>
          <p:nvPr/>
        </p:nvSpPr>
        <p:spPr>
          <a:xfrm>
            <a:off x="7235231" y="4994283"/>
            <a:ext cx="656574" cy="656574"/>
          </a:xfrm>
          <a:prstGeom prst="ellipse">
            <a:avLst/>
          </a:prstGeom>
          <a:solidFill>
            <a:srgbClr val="06967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E510CAD-80CA-4DC7-B930-C179AD6B8D6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97" y="3306237"/>
            <a:ext cx="2189762" cy="32849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EDC33B5-874C-9C3E-C8A8-5F6521CCF391}"/>
              </a:ext>
            </a:extLst>
          </p:cNvPr>
          <p:cNvGrpSpPr/>
          <p:nvPr/>
        </p:nvGrpSpPr>
        <p:grpSpPr>
          <a:xfrm>
            <a:off x="592538" y="1769323"/>
            <a:ext cx="8276256" cy="2707427"/>
            <a:chOff x="659213" y="426298"/>
            <a:chExt cx="8276256" cy="61075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0FA2281-A7B3-935D-F5C1-74C7440717BF}"/>
                </a:ext>
              </a:extLst>
            </p:cNvPr>
            <p:cNvSpPr/>
            <p:nvPr/>
          </p:nvSpPr>
          <p:spPr>
            <a:xfrm>
              <a:off x="659213" y="426298"/>
              <a:ext cx="8276256" cy="6107552"/>
            </a:xfrm>
            <a:prstGeom prst="roundRect">
              <a:avLst/>
            </a:prstGeom>
            <a:solidFill>
              <a:srgbClr val="EAE6C2"/>
            </a:solidFill>
            <a:ln w="28575">
              <a:solidFill>
                <a:srgbClr val="058F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3AF502-1E0F-8AD5-52D5-33BF3F7DB4B7}"/>
                </a:ext>
              </a:extLst>
            </p:cNvPr>
            <p:cNvSpPr txBox="1"/>
            <p:nvPr/>
          </p:nvSpPr>
          <p:spPr>
            <a:xfrm>
              <a:off x="956392" y="1146476"/>
              <a:ext cx="7857921" cy="40963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Thực hiện được các phép nhân với số có một chữ số.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Vận dụng được các phép tính đã học vào giải quyết một số tình huống gắn với thực tế.</a:t>
              </a:r>
            </a:p>
          </p:txBody>
        </p:sp>
      </p:grpSp>
      <p:pic>
        <p:nvPicPr>
          <p:cNvPr id="11" name="图片 2">
            <a:extLst>
              <a:ext uri="{FF2B5EF4-FFF2-40B4-BE49-F238E27FC236}">
                <a16:creationId xmlns:a16="http://schemas.microsoft.com/office/drawing/2014/main" id="{06436D4F-AC08-1836-8215-4798F6042A0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93F463-A83A-1AA8-C861-9C3961FB68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10104" y="1063526"/>
            <a:ext cx="1755800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4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449</Words>
  <Application>Microsoft Office PowerPoint</Application>
  <PresentationFormat>Widescreen</PresentationFormat>
  <Paragraphs>111</Paragraphs>
  <Slides>27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微软雅黑</vt:lpstr>
      <vt:lpstr>Arial</vt:lpstr>
      <vt:lpstr>Bebas Neue</vt:lpstr>
      <vt:lpstr>Calibri</vt:lpstr>
      <vt:lpstr>Calibri Light</vt:lpstr>
      <vt:lpstr>Cambria</vt:lpstr>
      <vt:lpstr>Cambria Math</vt:lpstr>
      <vt:lpstr>等线</vt:lpstr>
      <vt:lpstr>Karla</vt:lpstr>
      <vt:lpstr>Love Ya Like A Sister</vt:lpstr>
      <vt:lpstr>Times New Roman</vt:lpstr>
      <vt:lpstr>Wingdings</vt:lpstr>
      <vt:lpstr>字魂105号-简雅黑</vt:lpstr>
      <vt:lpstr>字魂151号-联盟综艺体</vt:lpstr>
      <vt:lpstr>Office 主题</vt:lpstr>
      <vt:lpstr>Printable Number Sense Activities for Pre-K by Slidesgo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38</cp:revision>
  <dcterms:created xsi:type="dcterms:W3CDTF">2023-10-24T11:07:46Z</dcterms:created>
  <dcterms:modified xsi:type="dcterms:W3CDTF">2026-06-07T14:55:47Z</dcterms:modified>
</cp:coreProperties>
</file>