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93" r:id="rId3"/>
    <p:sldId id="256" r:id="rId4"/>
    <p:sldId id="259" r:id="rId6"/>
    <p:sldId id="300" r:id="rId7"/>
    <p:sldId id="288" r:id="rId8"/>
    <p:sldId id="302" r:id="rId9"/>
    <p:sldId id="303" r:id="rId10"/>
    <p:sldId id="285" r:id="rId11"/>
    <p:sldId id="304" r:id="rId12"/>
    <p:sldId id="306" r:id="rId13"/>
    <p:sldId id="305" r:id="rId14"/>
    <p:sldId id="308" r:id="rId15"/>
    <p:sldId id="307" r:id="rId16"/>
    <p:sldId id="309" r:id="rId17"/>
    <p:sldId id="310" r:id="rId18"/>
    <p:sldId id="311" r:id="rId19"/>
    <p:sldId id="313" r:id="rId20"/>
    <p:sldId id="284" r:id="rId21"/>
    <p:sldId id="316" r:id="rId22"/>
    <p:sldId id="315" r:id="rId23"/>
    <p:sldId id="312" r:id="rId24"/>
  </p:sldIdLst>
  <p:sldSz cx="16777970" cy="9475470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2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3300"/>
    <a:srgbClr val="FFEB71"/>
    <a:srgbClr val="FFEFAB"/>
    <a:srgbClr val="FFD937"/>
    <a:srgbClr val="FFFF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4"/>
    <p:restoredTop sz="95025"/>
  </p:normalViewPr>
  <p:slideViewPr>
    <p:cSldViewPr showGuides="1">
      <p:cViewPr varScale="1">
        <p:scale>
          <a:sx n="49" d="100"/>
          <a:sy n="49" d="100"/>
        </p:scale>
        <p:origin x="954" y="90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38EFE-4C6D-4578-9246-410CF94BF7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1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4.png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56802" y="2012618"/>
            <a:ext cx="86049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500505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ANH HÙNG NÚP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60" y="0"/>
            <a:ext cx="2160240" cy="18722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216" y="3081710"/>
            <a:ext cx="1479785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LUẬT TRẺ EM</a:t>
            </a:r>
            <a:endParaRPr lang="en-US" sz="8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800" b="1" i="1" dirty="0">
                <a:solidFill>
                  <a:srgbClr val="FF0000"/>
                </a:solidFill>
                <a:latin typeface="UVN Mang Tre" pitchFamily="2" charset="0"/>
                <a:cs typeface="Times New Roman" panose="02020603050405020304" pitchFamily="18" charset="0"/>
              </a:rPr>
              <a:t>“Luật trẻ em – Luật của chúng em ”</a:t>
            </a:r>
            <a:endParaRPr lang="en-US" sz="4800" b="1" dirty="0">
              <a:solidFill>
                <a:srgbClr val="FF0000"/>
              </a:solidFill>
              <a:latin typeface="UVN Mang Tre" pitchFamily="2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Glar, </a:t>
            </a:r>
            <a:r>
              <a:rPr lang="en-US" sz="4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tháng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HỒ SƠ ĐỘI 2019-2020\ẢNH TƯ LIỆU\LUẬT TRẺ EM\QUYỀN TRẺ EM\Quyen tre em v2-20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4" y="1411355"/>
            <a:ext cx="4680520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D:\HỒ SƠ ĐỘI 2019-2020\ẢNH TƯ LIỆU\LUẬT TRẺ EM\QUYỀN TRẺ EM\Quyen tre em v2-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3" y="1411355"/>
            <a:ext cx="4818700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D:\HỒ SƠ ĐỘI 2019-2020\ẢNH TƯ LIỆU\LUẬT TRẺ EM\QUYỀN TRẺ EM\Quyen tre em v2-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471" y="1426340"/>
            <a:ext cx="4651726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0472" y="273398"/>
            <a:ext cx="126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TM Brewers KT" pitchFamily="18" charset="0"/>
                <a:cs typeface="Times New Roman" panose="02020603050405020304" pitchFamily="18" charset="0"/>
              </a:rPr>
              <a:t> 25 QUYỀN CỦA TRẺ EM</a:t>
            </a:r>
            <a:endParaRPr lang="en-US" sz="4800" b="1" dirty="0">
              <a:solidFill>
                <a:srgbClr val="FF0000"/>
              </a:solidFill>
              <a:latin typeface="UTM Brewers KT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HỒ SƠ ĐỘI 2019-2020\ẢNH TƯ LIỆU\LUẬT TRẺ EM\QUYỀN TRẺ EM\Quyen tre em v2-23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3518"/>
            <a:ext cx="4068664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HỒ SƠ ĐỘI 2019-2020\ẢNH TƯ LIỆU\LUẬT TRẺ EM\QUYỀN TRẺ EM\Quyen tre em v2-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721" y="1320845"/>
            <a:ext cx="3996532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HỒ SƠ ĐỘI 2019-2020\ẢNH TƯ LIỆU\LUẬT TRẺ EM\QUYỀN TRẺ EM\Quyen tre em v2-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411" y="1369581"/>
            <a:ext cx="4302181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HỒ SƠ ĐỘI 2019-2020\ẢNH TƯ LIỆU\LUẬT TRẺ EM\QUYỀN TRẺ EM\Quyen tre em v2-2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490" y="1369581"/>
            <a:ext cx="4237524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842461" y="777455"/>
            <a:ext cx="5419969" cy="7728496"/>
            <a:chOff x="3203575" y="1044711"/>
            <a:chExt cx="2733675" cy="3025775"/>
          </a:xfrm>
          <a:solidFill>
            <a:srgbClr val="AED30B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4248150" y="1044711"/>
              <a:ext cx="409575" cy="728663"/>
            </a:xfrm>
            <a:custGeom>
              <a:avLst/>
              <a:gdLst>
                <a:gd name="T0" fmla="*/ 79 w 160"/>
                <a:gd name="T1" fmla="*/ 0 h 285"/>
                <a:gd name="T2" fmla="*/ 160 w 160"/>
                <a:gd name="T3" fmla="*/ 137 h 285"/>
                <a:gd name="T4" fmla="*/ 82 w 160"/>
                <a:gd name="T5" fmla="*/ 285 h 285"/>
                <a:gd name="T6" fmla="*/ 0 w 160"/>
                <a:gd name="T7" fmla="*/ 142 h 285"/>
                <a:gd name="T8" fmla="*/ 79 w 160"/>
                <a:gd name="T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85">
                  <a:moveTo>
                    <a:pt x="79" y="0"/>
                  </a:moveTo>
                  <a:cubicBezTo>
                    <a:pt x="79" y="0"/>
                    <a:pt x="160" y="48"/>
                    <a:pt x="160" y="137"/>
                  </a:cubicBezTo>
                  <a:cubicBezTo>
                    <a:pt x="160" y="194"/>
                    <a:pt x="128" y="258"/>
                    <a:pt x="82" y="285"/>
                  </a:cubicBezTo>
                  <a:cubicBezTo>
                    <a:pt x="64" y="264"/>
                    <a:pt x="0" y="230"/>
                    <a:pt x="0" y="142"/>
                  </a:cubicBezTo>
                  <a:cubicBezTo>
                    <a:pt x="0" y="89"/>
                    <a:pt x="25" y="31"/>
                    <a:pt x="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4922838" y="1563824"/>
              <a:ext cx="614363" cy="609600"/>
            </a:xfrm>
            <a:custGeom>
              <a:avLst/>
              <a:gdLst>
                <a:gd name="T0" fmla="*/ 210 w 240"/>
                <a:gd name="T1" fmla="*/ 11 h 239"/>
                <a:gd name="T2" fmla="*/ 183 w 240"/>
                <a:gd name="T3" fmla="*/ 168 h 239"/>
                <a:gd name="T4" fmla="*/ 27 w 240"/>
                <a:gd name="T5" fmla="*/ 230 h 239"/>
                <a:gd name="T6" fmla="*/ 57 w 240"/>
                <a:gd name="T7" fmla="*/ 68 h 239"/>
                <a:gd name="T8" fmla="*/ 210 w 240"/>
                <a:gd name="T9" fmla="*/ 1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39">
                  <a:moveTo>
                    <a:pt x="210" y="11"/>
                  </a:moveTo>
                  <a:cubicBezTo>
                    <a:pt x="210" y="11"/>
                    <a:pt x="240" y="101"/>
                    <a:pt x="183" y="168"/>
                  </a:cubicBezTo>
                  <a:cubicBezTo>
                    <a:pt x="145" y="212"/>
                    <a:pt x="79" y="239"/>
                    <a:pt x="27" y="230"/>
                  </a:cubicBezTo>
                  <a:cubicBezTo>
                    <a:pt x="27" y="202"/>
                    <a:pt x="0" y="135"/>
                    <a:pt x="57" y="68"/>
                  </a:cubicBezTo>
                  <a:cubicBezTo>
                    <a:pt x="92" y="28"/>
                    <a:pt x="148" y="0"/>
                    <a:pt x="210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3732213" y="1362211"/>
              <a:ext cx="452438" cy="635000"/>
            </a:xfrm>
            <a:custGeom>
              <a:avLst/>
              <a:gdLst>
                <a:gd name="T0" fmla="*/ 45 w 177"/>
                <a:gd name="T1" fmla="*/ 0 h 249"/>
                <a:gd name="T2" fmla="*/ 160 w 177"/>
                <a:gd name="T3" fmla="*/ 95 h 249"/>
                <a:gd name="T4" fmla="*/ 133 w 177"/>
                <a:gd name="T5" fmla="*/ 249 h 249"/>
                <a:gd name="T6" fmla="*/ 16 w 177"/>
                <a:gd name="T7" fmla="*/ 149 h 249"/>
                <a:gd name="T8" fmla="*/ 45 w 177"/>
                <a:gd name="T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249">
                  <a:moveTo>
                    <a:pt x="45" y="0"/>
                  </a:moveTo>
                  <a:cubicBezTo>
                    <a:pt x="45" y="0"/>
                    <a:pt x="134" y="16"/>
                    <a:pt x="160" y="95"/>
                  </a:cubicBezTo>
                  <a:cubicBezTo>
                    <a:pt x="177" y="145"/>
                    <a:pt x="167" y="211"/>
                    <a:pt x="133" y="249"/>
                  </a:cubicBezTo>
                  <a:cubicBezTo>
                    <a:pt x="110" y="236"/>
                    <a:pt x="42" y="226"/>
                    <a:pt x="16" y="149"/>
                  </a:cubicBezTo>
                  <a:cubicBezTo>
                    <a:pt x="0" y="102"/>
                    <a:pt x="5" y="44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3203575" y="2181361"/>
              <a:ext cx="649288" cy="503238"/>
            </a:xfrm>
            <a:custGeom>
              <a:avLst/>
              <a:gdLst>
                <a:gd name="T0" fmla="*/ 0 w 254"/>
                <a:gd name="T1" fmla="*/ 62 h 197"/>
                <a:gd name="T2" fmla="*/ 144 w 254"/>
                <a:gd name="T3" fmla="*/ 24 h 197"/>
                <a:gd name="T4" fmla="*/ 254 w 254"/>
                <a:gd name="T5" fmla="*/ 136 h 197"/>
                <a:gd name="T6" fmla="*/ 104 w 254"/>
                <a:gd name="T7" fmla="*/ 173 h 197"/>
                <a:gd name="T8" fmla="*/ 0 w 254"/>
                <a:gd name="T9" fmla="*/ 6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97">
                  <a:moveTo>
                    <a:pt x="0" y="62"/>
                  </a:moveTo>
                  <a:cubicBezTo>
                    <a:pt x="0" y="62"/>
                    <a:pt x="65" y="0"/>
                    <a:pt x="144" y="24"/>
                  </a:cubicBezTo>
                  <a:cubicBezTo>
                    <a:pt x="195" y="40"/>
                    <a:pt x="243" y="87"/>
                    <a:pt x="254" y="136"/>
                  </a:cubicBezTo>
                  <a:cubicBezTo>
                    <a:pt x="230" y="147"/>
                    <a:pt x="182" y="197"/>
                    <a:pt x="104" y="173"/>
                  </a:cubicBezTo>
                  <a:cubicBezTo>
                    <a:pt x="57" y="159"/>
                    <a:pt x="12" y="120"/>
                    <a:pt x="0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3887788" y="2181361"/>
              <a:ext cx="363538" cy="403225"/>
            </a:xfrm>
            <a:custGeom>
              <a:avLst/>
              <a:gdLst>
                <a:gd name="T0" fmla="*/ 16 w 142"/>
                <a:gd name="T1" fmla="*/ 9 h 158"/>
                <a:gd name="T2" fmla="*/ 113 w 142"/>
                <a:gd name="T3" fmla="*/ 46 h 158"/>
                <a:gd name="T4" fmla="*/ 128 w 142"/>
                <a:gd name="T5" fmla="*/ 153 h 158"/>
                <a:gd name="T6" fmla="*/ 30 w 142"/>
                <a:gd name="T7" fmla="*/ 113 h 158"/>
                <a:gd name="T8" fmla="*/ 16 w 142"/>
                <a:gd name="T9" fmla="*/ 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158">
                  <a:moveTo>
                    <a:pt x="16" y="9"/>
                  </a:moveTo>
                  <a:cubicBezTo>
                    <a:pt x="16" y="9"/>
                    <a:pt x="78" y="0"/>
                    <a:pt x="113" y="46"/>
                  </a:cubicBezTo>
                  <a:cubicBezTo>
                    <a:pt x="135" y="75"/>
                    <a:pt x="142" y="121"/>
                    <a:pt x="128" y="153"/>
                  </a:cubicBezTo>
                  <a:cubicBezTo>
                    <a:pt x="111" y="150"/>
                    <a:pt x="64" y="158"/>
                    <a:pt x="30" y="113"/>
                  </a:cubicBezTo>
                  <a:cubicBezTo>
                    <a:pt x="9" y="86"/>
                    <a:pt x="0" y="46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575175" y="1774961"/>
              <a:ext cx="314325" cy="417513"/>
            </a:xfrm>
            <a:custGeom>
              <a:avLst/>
              <a:gdLst>
                <a:gd name="T0" fmla="*/ 83 w 123"/>
                <a:gd name="T1" fmla="*/ 0 h 163"/>
                <a:gd name="T2" fmla="*/ 109 w 123"/>
                <a:gd name="T3" fmla="*/ 91 h 163"/>
                <a:gd name="T4" fmla="*/ 39 w 123"/>
                <a:gd name="T5" fmla="*/ 163 h 163"/>
                <a:gd name="T6" fmla="*/ 13 w 123"/>
                <a:gd name="T7" fmla="*/ 68 h 163"/>
                <a:gd name="T8" fmla="*/ 83 w 123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63">
                  <a:moveTo>
                    <a:pt x="83" y="0"/>
                  </a:moveTo>
                  <a:cubicBezTo>
                    <a:pt x="83" y="0"/>
                    <a:pt x="123" y="40"/>
                    <a:pt x="109" y="91"/>
                  </a:cubicBezTo>
                  <a:cubicBezTo>
                    <a:pt x="100" y="124"/>
                    <a:pt x="71" y="155"/>
                    <a:pt x="39" y="163"/>
                  </a:cubicBezTo>
                  <a:cubicBezTo>
                    <a:pt x="32" y="148"/>
                    <a:pt x="0" y="119"/>
                    <a:pt x="13" y="68"/>
                  </a:cubicBezTo>
                  <a:cubicBezTo>
                    <a:pt x="22" y="38"/>
                    <a:pt x="46" y="9"/>
                    <a:pt x="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5130800" y="2886211"/>
              <a:ext cx="441325" cy="349250"/>
            </a:xfrm>
            <a:custGeom>
              <a:avLst/>
              <a:gdLst>
                <a:gd name="T0" fmla="*/ 173 w 173"/>
                <a:gd name="T1" fmla="*/ 95 h 137"/>
                <a:gd name="T2" fmla="*/ 74 w 173"/>
                <a:gd name="T3" fmla="*/ 119 h 137"/>
                <a:gd name="T4" fmla="*/ 0 w 173"/>
                <a:gd name="T5" fmla="*/ 41 h 137"/>
                <a:gd name="T6" fmla="*/ 103 w 173"/>
                <a:gd name="T7" fmla="*/ 17 h 137"/>
                <a:gd name="T8" fmla="*/ 173 w 173"/>
                <a:gd name="T9" fmla="*/ 9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37">
                  <a:moveTo>
                    <a:pt x="173" y="95"/>
                  </a:moveTo>
                  <a:cubicBezTo>
                    <a:pt x="173" y="95"/>
                    <a:pt x="128" y="137"/>
                    <a:pt x="74" y="119"/>
                  </a:cubicBezTo>
                  <a:cubicBezTo>
                    <a:pt x="39" y="108"/>
                    <a:pt x="7" y="75"/>
                    <a:pt x="0" y="41"/>
                  </a:cubicBezTo>
                  <a:cubicBezTo>
                    <a:pt x="16" y="34"/>
                    <a:pt x="49" y="0"/>
                    <a:pt x="103" y="17"/>
                  </a:cubicBezTo>
                  <a:cubicBezTo>
                    <a:pt x="135" y="28"/>
                    <a:pt x="165" y="55"/>
                    <a:pt x="173" y="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3435350" y="2781436"/>
              <a:ext cx="425450" cy="258763"/>
            </a:xfrm>
            <a:custGeom>
              <a:avLst/>
              <a:gdLst>
                <a:gd name="T0" fmla="*/ 0 w 166"/>
                <a:gd name="T1" fmla="*/ 56 h 101"/>
                <a:gd name="T2" fmla="*/ 77 w 166"/>
                <a:gd name="T3" fmla="*/ 2 h 101"/>
                <a:gd name="T4" fmla="*/ 166 w 166"/>
                <a:gd name="T5" fmla="*/ 44 h 101"/>
                <a:gd name="T6" fmla="*/ 86 w 166"/>
                <a:gd name="T7" fmla="*/ 99 h 101"/>
                <a:gd name="T8" fmla="*/ 0 w 166"/>
                <a:gd name="T9" fmla="*/ 5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01">
                  <a:moveTo>
                    <a:pt x="0" y="56"/>
                  </a:moveTo>
                  <a:cubicBezTo>
                    <a:pt x="0" y="56"/>
                    <a:pt x="25" y="5"/>
                    <a:pt x="77" y="2"/>
                  </a:cubicBezTo>
                  <a:cubicBezTo>
                    <a:pt x="111" y="0"/>
                    <a:pt x="149" y="17"/>
                    <a:pt x="166" y="44"/>
                  </a:cubicBezTo>
                  <a:cubicBezTo>
                    <a:pt x="155" y="56"/>
                    <a:pt x="137" y="96"/>
                    <a:pt x="86" y="99"/>
                  </a:cubicBezTo>
                  <a:cubicBezTo>
                    <a:pt x="55" y="101"/>
                    <a:pt x="21" y="88"/>
                    <a:pt x="0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11" name="Freeform 13"/>
            <p:cNvSpPr/>
            <p:nvPr/>
          </p:nvSpPr>
          <p:spPr bwMode="auto">
            <a:xfrm>
              <a:off x="3479800" y="1874974"/>
              <a:ext cx="276225" cy="276225"/>
            </a:xfrm>
            <a:custGeom>
              <a:avLst/>
              <a:gdLst>
                <a:gd name="T0" fmla="*/ 5 w 108"/>
                <a:gd name="T1" fmla="*/ 15 h 108"/>
                <a:gd name="T2" fmla="*/ 76 w 108"/>
                <a:gd name="T3" fmla="*/ 25 h 108"/>
                <a:gd name="T4" fmla="*/ 103 w 108"/>
                <a:gd name="T5" fmla="*/ 95 h 108"/>
                <a:gd name="T6" fmla="*/ 31 w 108"/>
                <a:gd name="T7" fmla="*/ 83 h 108"/>
                <a:gd name="T8" fmla="*/ 5 w 108"/>
                <a:gd name="T9" fmla="*/ 1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5" y="15"/>
                  </a:moveTo>
                  <a:cubicBezTo>
                    <a:pt x="5" y="15"/>
                    <a:pt x="45" y="0"/>
                    <a:pt x="76" y="25"/>
                  </a:cubicBezTo>
                  <a:cubicBezTo>
                    <a:pt x="95" y="41"/>
                    <a:pt x="108" y="71"/>
                    <a:pt x="103" y="95"/>
                  </a:cubicBezTo>
                  <a:cubicBezTo>
                    <a:pt x="91" y="95"/>
                    <a:pt x="61" y="108"/>
                    <a:pt x="31" y="83"/>
                  </a:cubicBezTo>
                  <a:cubicBezTo>
                    <a:pt x="13" y="68"/>
                    <a:pt x="0" y="43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4992688" y="2311536"/>
              <a:ext cx="277813" cy="234950"/>
            </a:xfrm>
            <a:custGeom>
              <a:avLst/>
              <a:gdLst>
                <a:gd name="T0" fmla="*/ 108 w 109"/>
                <a:gd name="T1" fmla="*/ 14 h 92"/>
                <a:gd name="T2" fmla="*/ 75 w 109"/>
                <a:gd name="T3" fmla="*/ 77 h 92"/>
                <a:gd name="T4" fmla="*/ 0 w 109"/>
                <a:gd name="T5" fmla="*/ 80 h 92"/>
                <a:gd name="T6" fmla="*/ 35 w 109"/>
                <a:gd name="T7" fmla="*/ 16 h 92"/>
                <a:gd name="T8" fmla="*/ 108 w 109"/>
                <a:gd name="T9" fmla="*/ 1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92">
                  <a:moveTo>
                    <a:pt x="108" y="14"/>
                  </a:moveTo>
                  <a:cubicBezTo>
                    <a:pt x="108" y="14"/>
                    <a:pt x="109" y="57"/>
                    <a:pt x="75" y="77"/>
                  </a:cubicBezTo>
                  <a:cubicBezTo>
                    <a:pt x="53" y="90"/>
                    <a:pt x="21" y="92"/>
                    <a:pt x="0" y="80"/>
                  </a:cubicBezTo>
                  <a:cubicBezTo>
                    <a:pt x="4" y="68"/>
                    <a:pt x="2" y="36"/>
                    <a:pt x="35" y="16"/>
                  </a:cubicBezTo>
                  <a:cubicBezTo>
                    <a:pt x="55" y="3"/>
                    <a:pt x="83" y="0"/>
                    <a:pt x="108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5454650" y="1987686"/>
              <a:ext cx="279400" cy="236538"/>
            </a:xfrm>
            <a:custGeom>
              <a:avLst/>
              <a:gdLst>
                <a:gd name="T0" fmla="*/ 108 w 109"/>
                <a:gd name="T1" fmla="*/ 14 h 93"/>
                <a:gd name="T2" fmla="*/ 75 w 109"/>
                <a:gd name="T3" fmla="*/ 78 h 93"/>
                <a:gd name="T4" fmla="*/ 0 w 109"/>
                <a:gd name="T5" fmla="*/ 81 h 93"/>
                <a:gd name="T6" fmla="*/ 35 w 109"/>
                <a:gd name="T7" fmla="*/ 16 h 93"/>
                <a:gd name="T8" fmla="*/ 108 w 109"/>
                <a:gd name="T9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93">
                  <a:moveTo>
                    <a:pt x="108" y="14"/>
                  </a:moveTo>
                  <a:cubicBezTo>
                    <a:pt x="108" y="14"/>
                    <a:pt x="109" y="57"/>
                    <a:pt x="75" y="78"/>
                  </a:cubicBezTo>
                  <a:cubicBezTo>
                    <a:pt x="54" y="91"/>
                    <a:pt x="22" y="93"/>
                    <a:pt x="0" y="81"/>
                  </a:cubicBezTo>
                  <a:cubicBezTo>
                    <a:pt x="4" y="69"/>
                    <a:pt x="2" y="36"/>
                    <a:pt x="35" y="16"/>
                  </a:cubicBezTo>
                  <a:cubicBezTo>
                    <a:pt x="55" y="4"/>
                    <a:pt x="83" y="0"/>
                    <a:pt x="108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4841875" y="1351099"/>
              <a:ext cx="273050" cy="279400"/>
            </a:xfrm>
            <a:custGeom>
              <a:avLst/>
              <a:gdLst>
                <a:gd name="T0" fmla="*/ 90 w 107"/>
                <a:gd name="T1" fmla="*/ 4 h 109"/>
                <a:gd name="T2" fmla="*/ 84 w 107"/>
                <a:gd name="T3" fmla="*/ 75 h 109"/>
                <a:gd name="T4" fmla="*/ 16 w 107"/>
                <a:gd name="T5" fmla="*/ 106 h 109"/>
                <a:gd name="T6" fmla="*/ 23 w 107"/>
                <a:gd name="T7" fmla="*/ 33 h 109"/>
                <a:gd name="T8" fmla="*/ 90 w 107"/>
                <a:gd name="T9" fmla="*/ 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9">
                  <a:moveTo>
                    <a:pt x="90" y="4"/>
                  </a:moveTo>
                  <a:cubicBezTo>
                    <a:pt x="90" y="4"/>
                    <a:pt x="107" y="43"/>
                    <a:pt x="84" y="75"/>
                  </a:cubicBezTo>
                  <a:cubicBezTo>
                    <a:pt x="68" y="95"/>
                    <a:pt x="40" y="109"/>
                    <a:pt x="16" y="106"/>
                  </a:cubicBezTo>
                  <a:cubicBezTo>
                    <a:pt x="15" y="93"/>
                    <a:pt x="0" y="64"/>
                    <a:pt x="23" y="33"/>
                  </a:cubicBezTo>
                  <a:cubicBezTo>
                    <a:pt x="37" y="14"/>
                    <a:pt x="62" y="0"/>
                    <a:pt x="9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3873500" y="3075124"/>
              <a:ext cx="244475" cy="238125"/>
            </a:xfrm>
            <a:custGeom>
              <a:avLst/>
              <a:gdLst>
                <a:gd name="T0" fmla="*/ 11 w 96"/>
                <a:gd name="T1" fmla="*/ 87 h 93"/>
                <a:gd name="T2" fmla="*/ 24 w 96"/>
                <a:gd name="T3" fmla="*/ 25 h 93"/>
                <a:gd name="T4" fmla="*/ 87 w 96"/>
                <a:gd name="T5" fmla="*/ 6 h 93"/>
                <a:gd name="T6" fmla="*/ 73 w 96"/>
                <a:gd name="T7" fmla="*/ 69 h 93"/>
                <a:gd name="T8" fmla="*/ 11 w 96"/>
                <a:gd name="T9" fmla="*/ 8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3">
                  <a:moveTo>
                    <a:pt x="11" y="87"/>
                  </a:moveTo>
                  <a:cubicBezTo>
                    <a:pt x="11" y="87"/>
                    <a:pt x="0" y="50"/>
                    <a:pt x="24" y="25"/>
                  </a:cubicBezTo>
                  <a:cubicBezTo>
                    <a:pt x="40" y="9"/>
                    <a:pt x="67" y="0"/>
                    <a:pt x="87" y="6"/>
                  </a:cubicBezTo>
                  <a:cubicBezTo>
                    <a:pt x="87" y="17"/>
                    <a:pt x="96" y="44"/>
                    <a:pt x="73" y="69"/>
                  </a:cubicBezTo>
                  <a:cubicBezTo>
                    <a:pt x="58" y="84"/>
                    <a:pt x="35" y="93"/>
                    <a:pt x="11" y="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5283200" y="2322649"/>
              <a:ext cx="654050" cy="441325"/>
            </a:xfrm>
            <a:custGeom>
              <a:avLst/>
              <a:gdLst>
                <a:gd name="T0" fmla="*/ 256 w 256"/>
                <a:gd name="T1" fmla="*/ 55 h 173"/>
                <a:gd name="T2" fmla="*/ 151 w 256"/>
                <a:gd name="T3" fmla="*/ 160 h 173"/>
                <a:gd name="T4" fmla="*/ 0 w 256"/>
                <a:gd name="T5" fmla="*/ 119 h 173"/>
                <a:gd name="T6" fmla="*/ 110 w 256"/>
                <a:gd name="T7" fmla="*/ 12 h 173"/>
                <a:gd name="T8" fmla="*/ 256 w 256"/>
                <a:gd name="T9" fmla="*/ 5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173">
                  <a:moveTo>
                    <a:pt x="256" y="55"/>
                  </a:moveTo>
                  <a:cubicBezTo>
                    <a:pt x="256" y="55"/>
                    <a:pt x="231" y="141"/>
                    <a:pt x="151" y="160"/>
                  </a:cubicBezTo>
                  <a:cubicBezTo>
                    <a:pt x="99" y="173"/>
                    <a:pt x="34" y="156"/>
                    <a:pt x="0" y="119"/>
                  </a:cubicBezTo>
                  <a:cubicBezTo>
                    <a:pt x="15" y="98"/>
                    <a:pt x="31" y="30"/>
                    <a:pt x="110" y="12"/>
                  </a:cubicBezTo>
                  <a:cubicBezTo>
                    <a:pt x="158" y="0"/>
                    <a:pt x="216" y="11"/>
                    <a:pt x="256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3868738" y="2105161"/>
              <a:ext cx="1397000" cy="1965325"/>
            </a:xfrm>
            <a:custGeom>
              <a:avLst/>
              <a:gdLst>
                <a:gd name="T0" fmla="*/ 0 w 547"/>
                <a:gd name="T1" fmla="*/ 766 h 770"/>
                <a:gd name="T2" fmla="*/ 192 w 547"/>
                <a:gd name="T3" fmla="*/ 701 h 770"/>
                <a:gd name="T4" fmla="*/ 245 w 547"/>
                <a:gd name="T5" fmla="*/ 527 h 770"/>
                <a:gd name="T6" fmla="*/ 35 w 547"/>
                <a:gd name="T7" fmla="*/ 243 h 770"/>
                <a:gd name="T8" fmla="*/ 257 w 547"/>
                <a:gd name="T9" fmla="*/ 386 h 770"/>
                <a:gd name="T10" fmla="*/ 239 w 547"/>
                <a:gd name="T11" fmla="*/ 180 h 770"/>
                <a:gd name="T12" fmla="*/ 229 w 547"/>
                <a:gd name="T13" fmla="*/ 0 h 770"/>
                <a:gd name="T14" fmla="*/ 265 w 547"/>
                <a:gd name="T15" fmla="*/ 130 h 770"/>
                <a:gd name="T16" fmla="*/ 294 w 547"/>
                <a:gd name="T17" fmla="*/ 198 h 770"/>
                <a:gd name="T18" fmla="*/ 317 w 547"/>
                <a:gd name="T19" fmla="*/ 204 h 770"/>
                <a:gd name="T20" fmla="*/ 394 w 547"/>
                <a:gd name="T21" fmla="*/ 103 h 770"/>
                <a:gd name="T22" fmla="*/ 336 w 547"/>
                <a:gd name="T23" fmla="*/ 273 h 770"/>
                <a:gd name="T24" fmla="*/ 356 w 547"/>
                <a:gd name="T25" fmla="*/ 358 h 770"/>
                <a:gd name="T26" fmla="*/ 507 w 547"/>
                <a:gd name="T27" fmla="*/ 242 h 770"/>
                <a:gd name="T28" fmla="*/ 385 w 547"/>
                <a:gd name="T29" fmla="*/ 408 h 770"/>
                <a:gd name="T30" fmla="*/ 378 w 547"/>
                <a:gd name="T31" fmla="*/ 478 h 770"/>
                <a:gd name="T32" fmla="*/ 382 w 547"/>
                <a:gd name="T33" fmla="*/ 590 h 770"/>
                <a:gd name="T34" fmla="*/ 365 w 547"/>
                <a:gd name="T35" fmla="*/ 689 h 770"/>
                <a:gd name="T36" fmla="*/ 547 w 547"/>
                <a:gd name="T37" fmla="*/ 770 h 770"/>
                <a:gd name="T38" fmla="*/ 0 w 547"/>
                <a:gd name="T39" fmla="*/ 766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7" h="770">
                  <a:moveTo>
                    <a:pt x="0" y="766"/>
                  </a:moveTo>
                  <a:cubicBezTo>
                    <a:pt x="0" y="766"/>
                    <a:pt x="84" y="704"/>
                    <a:pt x="192" y="701"/>
                  </a:cubicBezTo>
                  <a:cubicBezTo>
                    <a:pt x="220" y="629"/>
                    <a:pt x="247" y="587"/>
                    <a:pt x="245" y="527"/>
                  </a:cubicBezTo>
                  <a:cubicBezTo>
                    <a:pt x="243" y="477"/>
                    <a:pt x="171" y="349"/>
                    <a:pt x="35" y="243"/>
                  </a:cubicBezTo>
                  <a:cubicBezTo>
                    <a:pt x="71" y="249"/>
                    <a:pt x="208" y="338"/>
                    <a:pt x="257" y="386"/>
                  </a:cubicBezTo>
                  <a:cubicBezTo>
                    <a:pt x="262" y="307"/>
                    <a:pt x="256" y="265"/>
                    <a:pt x="239" y="180"/>
                  </a:cubicBezTo>
                  <a:cubicBezTo>
                    <a:pt x="222" y="94"/>
                    <a:pt x="216" y="31"/>
                    <a:pt x="229" y="0"/>
                  </a:cubicBezTo>
                  <a:cubicBezTo>
                    <a:pt x="234" y="68"/>
                    <a:pt x="243" y="85"/>
                    <a:pt x="265" y="130"/>
                  </a:cubicBezTo>
                  <a:cubicBezTo>
                    <a:pt x="287" y="175"/>
                    <a:pt x="292" y="187"/>
                    <a:pt x="294" y="198"/>
                  </a:cubicBezTo>
                  <a:cubicBezTo>
                    <a:pt x="296" y="210"/>
                    <a:pt x="309" y="217"/>
                    <a:pt x="317" y="204"/>
                  </a:cubicBezTo>
                  <a:cubicBezTo>
                    <a:pt x="324" y="192"/>
                    <a:pt x="364" y="125"/>
                    <a:pt x="394" y="103"/>
                  </a:cubicBezTo>
                  <a:cubicBezTo>
                    <a:pt x="366" y="162"/>
                    <a:pt x="335" y="238"/>
                    <a:pt x="336" y="273"/>
                  </a:cubicBezTo>
                  <a:cubicBezTo>
                    <a:pt x="338" y="309"/>
                    <a:pt x="339" y="350"/>
                    <a:pt x="356" y="358"/>
                  </a:cubicBezTo>
                  <a:cubicBezTo>
                    <a:pt x="370" y="346"/>
                    <a:pt x="458" y="255"/>
                    <a:pt x="507" y="242"/>
                  </a:cubicBezTo>
                  <a:cubicBezTo>
                    <a:pt x="463" y="296"/>
                    <a:pt x="394" y="390"/>
                    <a:pt x="385" y="408"/>
                  </a:cubicBezTo>
                  <a:cubicBezTo>
                    <a:pt x="373" y="431"/>
                    <a:pt x="377" y="446"/>
                    <a:pt x="378" y="478"/>
                  </a:cubicBezTo>
                  <a:cubicBezTo>
                    <a:pt x="378" y="510"/>
                    <a:pt x="384" y="565"/>
                    <a:pt x="382" y="590"/>
                  </a:cubicBezTo>
                  <a:cubicBezTo>
                    <a:pt x="380" y="614"/>
                    <a:pt x="370" y="684"/>
                    <a:pt x="365" y="689"/>
                  </a:cubicBezTo>
                  <a:cubicBezTo>
                    <a:pt x="415" y="692"/>
                    <a:pt x="519" y="730"/>
                    <a:pt x="547" y="770"/>
                  </a:cubicBezTo>
                  <a:cubicBezTo>
                    <a:pt x="279" y="770"/>
                    <a:pt x="0" y="766"/>
                    <a:pt x="0" y="7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92D050"/>
                </a:solidFill>
              </a:endParaRPr>
            </a:p>
          </p:txBody>
        </p:sp>
      </p:grpSp>
      <p:sp>
        <p:nvSpPr>
          <p:cNvPr id="18" name="Content Placeholder 2"/>
          <p:cNvSpPr txBox="1"/>
          <p:nvPr/>
        </p:nvSpPr>
        <p:spPr bwMode="auto">
          <a:xfrm>
            <a:off x="11295942" y="3746752"/>
            <a:ext cx="3930846" cy="165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7982" tIns="83992" rIns="167982" bIns="839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defTabSz="1259840">
              <a:spcBef>
                <a:spcPct val="20000"/>
              </a:spcBef>
              <a:defRPr/>
            </a:pPr>
            <a:endParaRPr lang="en-US" altLang="zh-CN" sz="1500" kern="0" dirty="0">
              <a:solidFill>
                <a:srgbClr val="92D050"/>
              </a:solidFill>
              <a:latin typeface="Microsoft YaHei" panose="020B0503020204020204" charset="-122"/>
              <a:ea typeface="Microsoft YaHei" panose="020B0503020204020204" charset="-122"/>
              <a:cs typeface="Raleway Light"/>
            </a:endParaRPr>
          </a:p>
        </p:txBody>
      </p:sp>
      <p:sp>
        <p:nvSpPr>
          <p:cNvPr id="20" name="Content Placeholder 2"/>
          <p:cNvSpPr txBox="1"/>
          <p:nvPr/>
        </p:nvSpPr>
        <p:spPr bwMode="auto">
          <a:xfrm>
            <a:off x="1419373" y="3746752"/>
            <a:ext cx="3930846" cy="165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7982" tIns="83992" rIns="167982" bIns="83992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pPr algn="r" defTabSz="1259840">
              <a:spcBef>
                <a:spcPct val="20000"/>
              </a:spcBef>
              <a:defRPr/>
            </a:pPr>
            <a:r>
              <a:rPr lang="zh-CN" altLang="en-US" sz="1500" kern="0" dirty="0">
                <a:solidFill>
                  <a:srgbClr val="92D050"/>
                </a:solidFill>
                <a:latin typeface="Microsoft YaHei" panose="020B0503020204020204" charset="-122"/>
                <a:ea typeface="Microsoft YaHei" panose="020B0503020204020204" charset="-122"/>
                <a:cs typeface="Raleway Light"/>
              </a:rPr>
              <a:t>述</a:t>
            </a:r>
            <a:endParaRPr lang="en-US" altLang="zh-CN" sz="1500" kern="0" dirty="0">
              <a:solidFill>
                <a:srgbClr val="92D050"/>
              </a:solidFill>
              <a:latin typeface="Microsoft YaHei" panose="020B0503020204020204" charset="-122"/>
              <a:ea typeface="Microsoft YaHei" panose="020B0503020204020204" charset="-122"/>
              <a:cs typeface="Raleway Light"/>
            </a:endParaRPr>
          </a:p>
        </p:txBody>
      </p:sp>
      <p:pic>
        <p:nvPicPr>
          <p:cNvPr id="8195" name="Picture 3" descr="D:\HỒ SƠ ĐỘI 2019-2020\ẢNH TƯ LIỆU\LUẬT TRẺ EM\BỔN PHẬN\Bon phan tre em v2-00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2" y="674188"/>
            <a:ext cx="5040830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HỒ SƠ ĐỘI 2019-2020\ẢNH TƯ LIỆU\LUẬT TRẺ EM\BỔN PHẬN\Bon phan tre em v2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488" y="602453"/>
            <a:ext cx="4844357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:\HỒ SƠ ĐỘI 2019-2020\ẢNH TƯ LIỆU\LUẬT TRẺ EM\BỔN PHẬN\Bon phan tre em v2-0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08" y="849462"/>
            <a:ext cx="6264696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HỒ SƠ ĐỘI 2019-2020\ẢNH TƯ LIỆU\LUẬT TRẺ EM\BỔN PHẬN\Bon phan tre em v2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256" y="827164"/>
            <a:ext cx="6192688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HỒ SƠ ĐỘI 2019-2020\ẢNH TƯ LIỆU\LUẬT TRẺ EM\BỔN PHẬN\Bon phan tre em v2-0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4"/>
            <a:ext cx="4212680" cy="822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HỒ SƠ ĐỘI 2019-2020\ẢNH TƯ LIỆU\LUẬT TRẺ EM\BỔN PHẬN\Bon phan tre em v2-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797" y="836614"/>
            <a:ext cx="4129339" cy="822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HỒ SƠ ĐỘI 2019-2020\ẢNH TƯ LIỆU\LUẬT TRẺ EM\BỔN PHẬN\Bon phan tre em v2-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136" y="822355"/>
            <a:ext cx="4032448" cy="823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HỒ SƠ ĐỘI 2019-2020\ẢNH TƯ LIỆU\LUẬT TRẺ EM\BỔN PHẬN\Bon phan tre em v2-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676" y="822355"/>
            <a:ext cx="4392612" cy="806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HỒ SƠ ĐỘI 2019-2020\ẢNH TƯ LIỆU\LUẬT TRẺ EM\BỔN PHẬN\Bon phan tre em v2-08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2" y="846504"/>
            <a:ext cx="4896544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HỒ SƠ ĐỘI 2019-2020\ẢNH TƯ LIỆU\LUẬT TRẺ EM\BỔN PHẬN\Bon phan tre em v2-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72" y="836613"/>
            <a:ext cx="4824536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HỒ SƠ ĐỘI 2019-2020\ẢNH TƯ LIỆU\LUẬT TRẺ EM\BỔN PHẬN\Bon phan tre em v2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464" y="846504"/>
            <a:ext cx="4896544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HỒ SƠ ĐỘI 2019-2020\ẢNH TƯ LIỆU\LUẬT TRẺ EM\BỔN PHẬN\Bon phan tre em v2-1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32" y="849462"/>
            <a:ext cx="6120680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HỒ SƠ ĐỘI 2019-2020\ẢNH TƯ LIỆU\LUẬT TRẺ EM\BỔN PHẬN\Bon phan tre em v2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248" y="849462"/>
            <a:ext cx="6048672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HỒ SƠ ĐỘI 2019-2020\ẢNH TƯ LIỆU\LUẬT TRẺ EM\BỔN PHẬN\Bon phan tre em v2-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28" y="849462"/>
            <a:ext cx="6102883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:\HỒ SƠ ĐỘI 2019-2020\ẢNH TƯ LIỆU\LUẬT TRẺ EM\BỔN PHẬN\Bon phan tre em v2-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60" y="849462"/>
            <a:ext cx="5940660" cy="78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0475" y="73025"/>
            <a:ext cx="14185900" cy="833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7" name="文本框 5126"/>
          <p:cNvSpPr txBox="1"/>
          <p:nvPr/>
        </p:nvSpPr>
        <p:spPr>
          <a:xfrm>
            <a:off x="3852863" y="3586163"/>
            <a:ext cx="9864725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zh-CN" altLang="en-US" sz="30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130" name="文本框 5129"/>
          <p:cNvSpPr txBox="1"/>
          <p:nvPr/>
        </p:nvSpPr>
        <p:spPr>
          <a:xfrm>
            <a:off x="3852863" y="4449763"/>
            <a:ext cx="5459412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zh-CN" altLang="en-US" sz="30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2290" name="Picture 2" descr="D:\HỒ SƠ ĐỘI 2019-2020\ẢNH TƯ LIỆU\LUẬT TRẺ EM\QUYỀN TRẺ EM\adhfsiohjgors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512" y="1065486"/>
            <a:ext cx="532859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HỒ SƠ ĐỘI 2019-2020\ẢNH TƯ LIỆU\PHÒNG TRÁNH XÂM HẠI\Phong chong xam hai tre em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19"/>
          <a:stretch>
            <a:fillRect/>
          </a:stretch>
        </p:blipFill>
        <p:spPr bwMode="auto">
          <a:xfrm>
            <a:off x="8029104" y="1065486"/>
            <a:ext cx="568848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80"/>
                            </p:stCondLst>
                            <p:childTnLst>
                              <p:par>
                                <p:cTn id="17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build="allAtOnce"/>
      <p:bldP spid="5130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5063" y="2217738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4" y="-2174874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159472" y="4089822"/>
            <a:ext cx="12457756" cy="24006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000" b="1" dirty="0">
                <a:solidFill>
                  <a:srgbClr val="FF0000"/>
                </a:solidFill>
                <a:latin typeface="UVN Thang Vu" pitchFamily="66" charset="0"/>
                <a:ea typeface="黑体" panose="02010609060101010101" pitchFamily="2" charset="-122"/>
              </a:rPr>
              <a:t>LẮNG NGHE TRẺ EM TỪ TRÁI TIM</a:t>
            </a:r>
            <a:endParaRPr lang="en-US" altLang="zh-CN" sz="6000" b="1" dirty="0">
              <a:solidFill>
                <a:srgbClr val="FF0000"/>
              </a:solidFill>
              <a:latin typeface="UVN Thang Vu" pitchFamily="66" charset="0"/>
              <a:ea typeface="黑体" panose="02010609060101010101" pitchFamily="2" charset="-122"/>
            </a:endParaRPr>
          </a:p>
          <a:p>
            <a:pPr lvl="0" algn="ctr" defTabSz="1500505">
              <a:spcBef>
                <a:spcPct val="50000"/>
              </a:spcBef>
            </a:pPr>
            <a:r>
              <a:rPr lang="en-US" altLang="zh-CN" sz="6000" b="1" dirty="0">
                <a:solidFill>
                  <a:srgbClr val="FF0000"/>
                </a:solidFill>
                <a:latin typeface="UVN Thang Vu" pitchFamily="66" charset="0"/>
                <a:ea typeface="黑体" panose="02010609060101010101" pitchFamily="2" charset="-122"/>
              </a:rPr>
              <a:t>BẢO VỆ TRẺ EM BẰNG HÀNH ĐỘNG</a:t>
            </a:r>
            <a:endParaRPr lang="zh-CN" altLang="en-US" sz="6000" b="1" dirty="0">
              <a:solidFill>
                <a:srgbClr val="FF0000"/>
              </a:solidFill>
              <a:latin typeface="UVN Thang Vu" pitchFamily="66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78288" cy="93464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0552" y="3657774"/>
            <a:ext cx="10585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Trân</a:t>
            </a:r>
            <a:r>
              <a:rPr lang="en-US" sz="4800" b="1" dirty="0">
                <a:solidFill>
                  <a:schemeClr val="accent2"/>
                </a:solidFill>
                <a:latin typeface="UTM Netmuc KT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trọng</a:t>
            </a:r>
            <a:r>
              <a:rPr lang="en-US" sz="4800" b="1" dirty="0">
                <a:solidFill>
                  <a:schemeClr val="accent2"/>
                </a:solidFill>
                <a:latin typeface="UTM Netmuc KT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cảm</a:t>
            </a:r>
            <a:r>
              <a:rPr lang="en-US" sz="4800" b="1" dirty="0">
                <a:solidFill>
                  <a:schemeClr val="accent2"/>
                </a:solidFill>
                <a:latin typeface="UTM Netmuc KT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ơn</a:t>
            </a:r>
            <a:r>
              <a:rPr lang="en-US" sz="4800" b="1" dirty="0">
                <a:solidFill>
                  <a:schemeClr val="accent2"/>
                </a:solidFill>
                <a:latin typeface="UTM Netmuc KT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nguồn</a:t>
            </a:r>
            <a:r>
              <a:rPr lang="en-US" sz="4800" b="1" dirty="0">
                <a:solidFill>
                  <a:schemeClr val="accent2"/>
                </a:solidFill>
                <a:latin typeface="UTM Netmuc KT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tư</a:t>
            </a:r>
            <a:r>
              <a:rPr lang="en-US" sz="4800" b="1" dirty="0">
                <a:solidFill>
                  <a:schemeClr val="accent2"/>
                </a:solidFill>
                <a:latin typeface="UTM Netmuc KT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liệu</a:t>
            </a:r>
            <a:r>
              <a:rPr lang="en-US" sz="4800" b="1" dirty="0">
                <a:solidFill>
                  <a:schemeClr val="accent2"/>
                </a:solidFill>
                <a:latin typeface="UTM Netmuc KT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tuyên</a:t>
            </a:r>
            <a:r>
              <a:rPr lang="en-US" sz="4800" b="1" dirty="0">
                <a:solidFill>
                  <a:schemeClr val="accent2"/>
                </a:solidFill>
                <a:latin typeface="UTM Netmuc KT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truyền</a:t>
            </a:r>
            <a:r>
              <a:rPr lang="en-US" sz="4800" b="1" dirty="0">
                <a:solidFill>
                  <a:schemeClr val="accent2"/>
                </a:solidFill>
                <a:latin typeface="UTM Netmuc KT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của</a:t>
            </a:r>
            <a:r>
              <a:rPr lang="en-US" sz="4800" b="1" dirty="0">
                <a:solidFill>
                  <a:schemeClr val="accent2"/>
                </a:solidFill>
                <a:latin typeface="UTM Netmuc KT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Hội</a:t>
            </a:r>
            <a:r>
              <a:rPr lang="en-US" sz="4800" b="1" dirty="0">
                <a:solidFill>
                  <a:schemeClr val="accent2"/>
                </a:solidFill>
                <a:latin typeface="UTM Netmuc KT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đồng</a:t>
            </a:r>
            <a:r>
              <a:rPr lang="en-US" sz="4800" b="1" dirty="0">
                <a:solidFill>
                  <a:schemeClr val="accent2"/>
                </a:solidFill>
                <a:latin typeface="UTM Netmuc KT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Đội</a:t>
            </a:r>
            <a:r>
              <a:rPr lang="en-US" sz="4800" b="1" dirty="0">
                <a:solidFill>
                  <a:schemeClr val="accent2"/>
                </a:solidFill>
                <a:latin typeface="UTM Netmuc KT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Trung</a:t>
            </a:r>
            <a:r>
              <a:rPr lang="en-US" sz="4800" b="1" dirty="0">
                <a:solidFill>
                  <a:schemeClr val="accent2"/>
                </a:solidFill>
                <a:latin typeface="UTM Netmuc KT" pitchFamily="18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UTM Netmuc KT" pitchFamily="18" charset="0"/>
              </a:rPr>
              <a:t>Ương</a:t>
            </a:r>
            <a:endParaRPr lang="en-US" sz="4800" b="1" dirty="0">
              <a:solidFill>
                <a:schemeClr val="accent2"/>
              </a:solidFill>
              <a:latin typeface="UTM Netmuc KT" pitchFamily="18" charset="0"/>
            </a:endParaRPr>
          </a:p>
        </p:txBody>
      </p:sp>
      <p:pic>
        <p:nvPicPr>
          <p:cNvPr id="14338" name="Picture 2" descr="D:\HỒ SƠ ĐỘI 2019-2020\ẢNH TƯ LIỆU\PHÒNG TRÁNH XÂM HẠI\Phong chong xam hai tre em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0" t="1882" r="26121" b="76228"/>
          <a:stretch>
            <a:fillRect/>
          </a:stretch>
        </p:blipFill>
        <p:spPr bwMode="auto">
          <a:xfrm>
            <a:off x="6876976" y="1837426"/>
            <a:ext cx="2087592" cy="170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530" y="224154"/>
            <a:ext cx="16985530" cy="92516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2700512" y="2361630"/>
            <a:ext cx="10873208" cy="47089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Chúng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mình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cùng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tìm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hiểu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về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quyền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và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bổn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phận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của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trẻ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em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được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quy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định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trong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luật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trẻ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em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năm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2016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nhé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mbrose" pitchFamily="18" charset="0"/>
                <a:ea typeface="黑体" panose="02010609060101010101" pitchFamily="2" charset="-122"/>
              </a:rPr>
              <a:t> !</a:t>
            </a:r>
            <a:endParaRPr lang="en-US" altLang="zh-CN" sz="6000" b="1" dirty="0">
              <a:solidFill>
                <a:schemeClr val="accent2">
                  <a:lumMod val="75000"/>
                </a:schemeClr>
              </a:solidFill>
              <a:latin typeface="UTM Ambrose" pitchFamily="18" charset="0"/>
              <a:ea typeface="黑体" panose="02010609060101010101" pitchFamily="2" charset="-122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488950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94572" y="-79560"/>
            <a:ext cx="8389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500505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TNTP HỒ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 MINH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024" y="474438"/>
            <a:ext cx="2160240" cy="18722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296" y="3369742"/>
            <a:ext cx="1479785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 ỨNG</a:t>
            </a:r>
            <a:endParaRPr lang="en-US" sz="8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HÀNH ĐỘNG VÌ TRẺ EM </a:t>
            </a:r>
            <a:r>
              <a:rPr lang="en-US" sz="5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800" b="1" i="1" dirty="0">
                <a:solidFill>
                  <a:srgbClr val="FF0000"/>
                </a:solidFill>
                <a:latin typeface="UVN Mang Tre" pitchFamily="2" charset="0"/>
                <a:cs typeface="Times New Roman" panose="02020603050405020304" pitchFamily="18" charset="0"/>
              </a:rPr>
              <a:t>“Chung tay bảo vệ trẻ em, phòng, chống xâm hại trẻ em”</a:t>
            </a:r>
            <a:endParaRPr lang="en-US" sz="4800" b="1" dirty="0">
              <a:solidFill>
                <a:srgbClr val="FF0000"/>
              </a:solidFill>
              <a:latin typeface="UVN Mang Tre" pitchFamily="2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Glar,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8474" y="2459244"/>
            <a:ext cx="83852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500505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THCS ANH HÙNG NÚP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HỒ SƠ ĐỘI 2019-2020\ẢNH TƯ LIỆU\PHÒNG TRÁNH XÂM HẠI\4.  avatar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88" y="561430"/>
            <a:ext cx="13609512" cy="83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0475" y="73025"/>
            <a:ext cx="14185900" cy="833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7" name="文本框 5126"/>
          <p:cNvSpPr txBox="1"/>
          <p:nvPr/>
        </p:nvSpPr>
        <p:spPr>
          <a:xfrm>
            <a:off x="3852863" y="3586163"/>
            <a:ext cx="9864725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zh-CN" altLang="en-US" sz="30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128" name="文本框 5127"/>
          <p:cNvSpPr txBox="1"/>
          <p:nvPr/>
        </p:nvSpPr>
        <p:spPr>
          <a:xfrm>
            <a:off x="8245128" y="1675051"/>
            <a:ext cx="5724228" cy="33239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 defTabSz="1500505">
              <a:spcBef>
                <a:spcPct val="50000"/>
              </a:spcBef>
            </a:pPr>
            <a:r>
              <a:rPr lang="vi-VN" b="1" dirty="0">
                <a:solidFill>
                  <a:srgbClr val="002060"/>
                </a:solidFill>
              </a:rPr>
              <a:t>Luật Trẻ em được Quốc hội thông qua trong kỳ họp thứ 11 khóa XIII, ngày 05 tháng 4 năm 2016, có hiệu lực ngày 01/6/2017 và thay thế Luật Bảo vệ chăm sóc và giáo dục trẻ em năm 2004</a:t>
            </a:r>
            <a:r>
              <a:rPr lang="en-US" b="1" dirty="0">
                <a:solidFill>
                  <a:srgbClr val="002060"/>
                </a:solidFill>
              </a:rPr>
              <a:t>.</a:t>
            </a:r>
            <a:endParaRPr lang="zh-CN" altLang="en-US" sz="3000" dirty="0">
              <a:solidFill>
                <a:srgbClr val="002060"/>
              </a:solidFill>
            </a:endParaRPr>
          </a:p>
        </p:txBody>
      </p:sp>
      <p:sp>
        <p:nvSpPr>
          <p:cNvPr id="5130" name="文本框 5129"/>
          <p:cNvSpPr txBox="1"/>
          <p:nvPr/>
        </p:nvSpPr>
        <p:spPr>
          <a:xfrm>
            <a:off x="3852863" y="4449763"/>
            <a:ext cx="5459412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zh-CN" altLang="en-US" sz="30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84" y="1211263"/>
            <a:ext cx="4762500" cy="58483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80"/>
                            </p:stCondLst>
                            <p:childTnLst>
                              <p:par>
                                <p:cTn id="17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360"/>
                            </p:stCondLst>
                            <p:childTnLst>
                              <p:par>
                                <p:cTn id="23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build="allAtOnce"/>
      <p:bldP spid="5128" grpId="0" build="allAtOnce"/>
      <p:bldP spid="5130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0475" y="73025"/>
            <a:ext cx="14185900" cy="833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7" name="文本框 5126"/>
          <p:cNvSpPr txBox="1"/>
          <p:nvPr/>
        </p:nvSpPr>
        <p:spPr>
          <a:xfrm>
            <a:off x="3852863" y="3586163"/>
            <a:ext cx="9864725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zh-CN" altLang="en-US" sz="30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130" name="文本框 5129"/>
          <p:cNvSpPr txBox="1"/>
          <p:nvPr/>
        </p:nvSpPr>
        <p:spPr>
          <a:xfrm>
            <a:off x="3852863" y="4449763"/>
            <a:ext cx="5459412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zh-CN" altLang="en-US" sz="30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12" y="993478"/>
            <a:ext cx="11377264" cy="655272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80"/>
                            </p:stCondLst>
                            <p:childTnLst>
                              <p:par>
                                <p:cTn id="17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build="allAtOnce"/>
      <p:bldP spid="5130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199" y="174"/>
            <a:ext cx="16021992" cy="995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88" y="2558465"/>
            <a:ext cx="5949156" cy="549952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3" y="5026025"/>
            <a:ext cx="4383087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00" y="2983423"/>
            <a:ext cx="6696744" cy="5210856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25" y="-3175"/>
            <a:ext cx="10729913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75" y="1785938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3" y="5529263"/>
            <a:ext cx="4895850" cy="332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12" y="2845518"/>
            <a:ext cx="7128792" cy="5367490"/>
          </a:xfrm>
          <a:prstGeom prst="rect">
            <a:avLst/>
          </a:prstGeom>
        </p:spPr>
      </p:pic>
      <p:pic>
        <p:nvPicPr>
          <p:cNvPr id="4098" name="Picture 2" descr="D:\Desktop\QuyenTreEm_01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0" y="42713"/>
            <a:ext cx="549664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2" y="1497534"/>
            <a:ext cx="4824536" cy="7488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72" y="1497534"/>
            <a:ext cx="4896544" cy="738467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456" y="1497534"/>
            <a:ext cx="4896544" cy="7384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0472" y="273398"/>
            <a:ext cx="126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TM Brewers KT" pitchFamily="18" charset="0"/>
                <a:cs typeface="Times New Roman" panose="02020603050405020304" pitchFamily="18" charset="0"/>
              </a:rPr>
              <a:t> 25 QUYỀN CỦA TRẺ EM</a:t>
            </a:r>
            <a:endParaRPr lang="en-US" sz="4800" b="1" dirty="0">
              <a:solidFill>
                <a:srgbClr val="FF0000"/>
              </a:solidFill>
              <a:latin typeface="UTM Brewers KT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0" y="1497534"/>
            <a:ext cx="4752528" cy="7805944"/>
          </a:xfrm>
          <a:prstGeom prst="rect">
            <a:avLst/>
          </a:prstGeom>
        </p:spPr>
      </p:pic>
      <p:pic>
        <p:nvPicPr>
          <p:cNvPr id="1043" name="Picture 19" descr="D:\HỒ SƠ ĐỘI 2019-2020\ẢNH TƯ LIỆU\LUẬT TRẺ EM\QUYỀN TRẺ EM\Quyen tre em v2-0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72" y="1497740"/>
            <a:ext cx="4896544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:\HỒ SƠ ĐỘI 2019-2020\ẢNH TƯ LIỆU\LUẬT TRẺ EM\QUYỀN TRẺ EM\Quyen tre em v2-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456" y="1497534"/>
            <a:ext cx="4896544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D:\HỒ SƠ ĐỘI 2019-2020\ẢNH TƯ LIỆU\LUẬT TRẺ EM\QUYỀN TRẺ EM\Quyen tre em v2-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0" y="1506177"/>
            <a:ext cx="4752528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:\HỒ SƠ ĐỘI 2019-2020\ẢNH TƯ LIỆU\LUẬT TRẺ EM\QUYỀN TRẺ EM\Quyen tre em v2-0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72" y="1492442"/>
            <a:ext cx="4896544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D:\HỒ SƠ ĐỘI 2019-2020\ẢNH TƯ LIỆU\LUẬT TRẺ EM\QUYỀN TRẺ EM\Quyen tre em v2-1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202" y="1492442"/>
            <a:ext cx="4950798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0" y="1286899"/>
            <a:ext cx="4879474" cy="7805944"/>
          </a:xfrm>
          <a:prstGeom prst="rect">
            <a:avLst/>
          </a:prstGeom>
        </p:spPr>
      </p:pic>
      <p:pic>
        <p:nvPicPr>
          <p:cNvPr id="1026" name="Picture 2" descr="D:\HỒ SƠ ĐỘI 2019-2020\ẢNH TƯ LIỆU\LUẬT TRẺ EM\QUYỀN TRẺ EM\Quyen tre em v2-1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72" y="1527215"/>
            <a:ext cx="4896350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HỒ SƠ ĐỘI 2019-2020\ẢNH TƯ LIỆU\LUẬT TRẺ EM\QUYỀN TRẺ EM\Quyen tre em v2-1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456" y="1527482"/>
            <a:ext cx="4896544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0472" y="273398"/>
            <a:ext cx="126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TM Brewers KT" pitchFamily="18" charset="0"/>
                <a:cs typeface="Times New Roman" panose="02020603050405020304" pitchFamily="18" charset="0"/>
              </a:rPr>
              <a:t> 25 QUYỀN CỦA TRẺ EM</a:t>
            </a:r>
            <a:endParaRPr lang="en-US" sz="4800" b="1" dirty="0">
              <a:solidFill>
                <a:srgbClr val="FF0000"/>
              </a:solidFill>
              <a:latin typeface="UTM Brewers KT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HỒ SƠ ĐỘI 2019-2020\ẢNH TƯ LIỆU\LUẬT TRẺ EM\QUYỀN TRẺ EM\Quyen tre em v2-1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4" y="1425526"/>
            <a:ext cx="4680520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HỒ SƠ ĐỘI 2019-2020\ẢNH TƯ LIỆU\LUẬT TRẺ EM\QUYỀN TRẺ EM\Quyen tre em v2-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80" y="1425526"/>
            <a:ext cx="4787008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HỒ SƠ ĐỘI 2019-2020\ẢNH TƯ LIỆU\LUẬT TRẺ EM\QUYỀN TRẺ EM\Quyen tre em v2-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496" y="1425526"/>
            <a:ext cx="4680520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HỒ SƠ ĐỘI 2019-2020\ẢNH TƯ LIỆU\LUẬT TRẺ EM\QUYỀN TRẺ EM\Quyen tre em v2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4" y="1453397"/>
            <a:ext cx="4680520" cy="78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HỒ SƠ ĐỘI 2019-2020\ẢNH TƯ LIỆU\LUẬT TRẺ EM\QUYỀN TRẺ EM\Quyen tre em v2-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52" y="1459478"/>
            <a:ext cx="4696236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HỒ SƠ ĐỘI 2019-2020\ẢNH TƯ LIỆU\LUẬT TRẺ EM\QUYỀN TRẺ EM\Quyen tre em v2-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496" y="1459478"/>
            <a:ext cx="4680520" cy="78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774</Words>
  <Application>WPS Presentation</Application>
  <PresentationFormat>Custom</PresentationFormat>
  <Paragraphs>36</Paragraphs>
  <Slides>21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SimSun</vt:lpstr>
      <vt:lpstr>Wingdings</vt:lpstr>
      <vt:lpstr>Times New Roman</vt:lpstr>
      <vt:lpstr>UVN Mang Tre</vt:lpstr>
      <vt:lpstr>Segoe Print</vt:lpstr>
      <vt:lpstr>UTM Ambrose</vt:lpstr>
      <vt:lpstr>黑体</vt:lpstr>
      <vt:lpstr>UTM Brewers KT</vt:lpstr>
      <vt:lpstr>Microsoft YaHei</vt:lpstr>
      <vt:lpstr>Arial Unicode MS</vt:lpstr>
      <vt:lpstr>Calibri</vt:lpstr>
      <vt:lpstr>MS PGothic</vt:lpstr>
      <vt:lpstr>Raleway Light</vt:lpstr>
      <vt:lpstr>UVN Thang Vu</vt:lpstr>
      <vt:lpstr>UTM Netmuc KT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Trang Nguyễn Thị</cp:lastModifiedBy>
  <cp:revision>79</cp:revision>
  <dcterms:created xsi:type="dcterms:W3CDTF">2015-09-14T06:10:00Z</dcterms:created>
  <dcterms:modified xsi:type="dcterms:W3CDTF">2026-05-17T22:43:04Z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1033-12.1.0.26372</vt:lpwstr>
  </property>
  <property fmtid="{D5CDD505-2E9C-101B-9397-08002B2CF9AE}" pid="3" name="ICV">
    <vt:lpwstr>3053F254D09740689B17BFAFBC5AA12F_13</vt:lpwstr>
  </property>
</Properties>
</file>