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4" r:id="rId2"/>
    <p:sldId id="256" r:id="rId3"/>
    <p:sldId id="266" r:id="rId4"/>
    <p:sldId id="257" r:id="rId5"/>
    <p:sldId id="277" r:id="rId6"/>
    <p:sldId id="263" r:id="rId7"/>
    <p:sldId id="258" r:id="rId8"/>
    <p:sldId id="267" r:id="rId9"/>
    <p:sldId id="259" r:id="rId10"/>
    <p:sldId id="261" r:id="rId11"/>
    <p:sldId id="276" r:id="rId12"/>
    <p:sldId id="265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E6"/>
    <a:srgbClr val="FFFABB"/>
    <a:srgbClr val="F10DD4"/>
    <a:srgbClr val="3AC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1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59" y="1122363"/>
            <a:ext cx="914615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59" y="3602038"/>
            <a:ext cx="914615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A9D-AD6A-4DDA-9360-416038084FF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CBE6-38A0-4058-8F5B-61110DD5F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A9D-AD6A-4DDA-9360-416038084FF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CBE6-38A0-4058-8F5B-61110DD5F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953" y="365125"/>
            <a:ext cx="262952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97" y="365125"/>
            <a:ext cx="773612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A9D-AD6A-4DDA-9360-416038084FF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CBE6-38A0-4058-8F5B-61110DD5F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A9D-AD6A-4DDA-9360-416038084FF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CBE6-38A0-4058-8F5B-61110DD5F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46" y="1709738"/>
            <a:ext cx="1051807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46" y="4589463"/>
            <a:ext cx="1051807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A9D-AD6A-4DDA-9360-416038084FF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CBE6-38A0-4058-8F5B-61110DD5F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97" y="1825625"/>
            <a:ext cx="518282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653" y="1825625"/>
            <a:ext cx="518282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A9D-AD6A-4DDA-9360-416038084FF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CBE6-38A0-4058-8F5B-61110DD5F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86" y="365125"/>
            <a:ext cx="1051807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86" y="1681163"/>
            <a:ext cx="5159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86" y="2505075"/>
            <a:ext cx="5159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653" y="1681163"/>
            <a:ext cx="51844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653" y="2505075"/>
            <a:ext cx="518440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A9D-AD6A-4DDA-9360-416038084FF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CBE6-38A0-4058-8F5B-61110DD5F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A9D-AD6A-4DDA-9360-416038084FF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CBE6-38A0-4058-8F5B-61110DD5F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A9D-AD6A-4DDA-9360-416038084FF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CBE6-38A0-4058-8F5B-61110DD5F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86" y="457200"/>
            <a:ext cx="393316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407" y="987425"/>
            <a:ext cx="61736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86" y="2057400"/>
            <a:ext cx="393316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A9D-AD6A-4DDA-9360-416038084FF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CBE6-38A0-4058-8F5B-61110DD5F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86" y="457200"/>
            <a:ext cx="393316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407" y="987425"/>
            <a:ext cx="617365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86" y="2057400"/>
            <a:ext cx="393316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8A9D-AD6A-4DDA-9360-416038084FF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CBE6-38A0-4058-8F5B-61110DD5F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397" y="365125"/>
            <a:ext cx="10518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97" y="1825625"/>
            <a:ext cx="105180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97" y="6356350"/>
            <a:ext cx="27438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A9D-AD6A-4DDA-9360-416038084FF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550" y="6356350"/>
            <a:ext cx="4115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626" y="6356350"/>
            <a:ext cx="27438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CBE6-38A0-4058-8F5B-61110DD5F9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31.bin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30.bin"/><Relationship Id="rId2" Type="http://schemas.openxmlformats.org/officeDocument/2006/relationships/image" Target="../media/image26.jpeg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5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24" Type="http://schemas.openxmlformats.org/officeDocument/2006/relationships/oleObject" Target="../embeddings/oleObject29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8.bin"/><Relationship Id="rId28" Type="http://schemas.openxmlformats.org/officeDocument/2006/relationships/oleObject" Target="../embeddings/oleObject33.bin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7.bin"/><Relationship Id="rId27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jpeg"/><Relationship Id="rId9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3" Type="http://schemas.openxmlformats.org/officeDocument/2006/relationships/image" Target="../media/image38.w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40.emf"/><Relationship Id="rId10" Type="http://schemas.openxmlformats.org/officeDocument/2006/relationships/image" Target="../media/image34.emf"/><Relationship Id="rId4" Type="http://schemas.openxmlformats.org/officeDocument/2006/relationships/image" Target="../media/image39.png"/><Relationship Id="rId9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hyperlink" Target="http://www.glittergraphicsweb.com/index.html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5" name="Straight Connector 344"/>
          <p:cNvCxnSpPr/>
          <p:nvPr/>
        </p:nvCxnSpPr>
        <p:spPr>
          <a:xfrm>
            <a:off x="4679011" y="834601"/>
            <a:ext cx="2993059" cy="107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1" descr="Con chim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9003" y="2850212"/>
            <a:ext cx="1914542" cy="11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27"/>
          <p:cNvSpPr>
            <a:spLocks noChangeArrowheads="1" noChangeShapeType="1" noTextEdit="1"/>
          </p:cNvSpPr>
          <p:nvPr/>
        </p:nvSpPr>
        <p:spPr bwMode="auto">
          <a:xfrm rot="300000">
            <a:off x="2233278" y="2051063"/>
            <a:ext cx="8796020" cy="1598295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/>
            </a:prstTxWarp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5400" b="1" i="0" u="sng" strike="noStrike" kern="10" cap="none" spc="0" normalizeH="0" baseline="0" noProof="0" dirty="0" err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altLang="vi-VN" sz="5400" b="1" i="0" u="sng" strike="noStrike" kern="10" cap="none" spc="0" normalizeH="0" baseline="0" noProof="0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sng" strike="noStrike" kern="10" cap="none" spc="0" normalizeH="0" baseline="0" noProof="0" dirty="0" err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altLang="vi-VN" sz="5400" b="1" i="0" u="sng" strike="noStrike" kern="10" cap="none" spc="0" normalizeH="0" baseline="0" noProof="0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sng" strike="noStrike" kern="10" cap="none" spc="0" normalizeH="0" baseline="0" noProof="0" dirty="0" err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5400" b="1" i="0" u="sng" strike="noStrike" kern="10" cap="none" spc="0" normalizeH="0" baseline="0" noProof="0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vi-VN" sz="5400" b="1" i="0" u="sng" strike="noStrike" kern="10" cap="none" spc="0" normalizeH="0" baseline="0" noProof="0" dirty="0" err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5400" b="1" i="0" u="sng" strike="noStrike" kern="10" cap="none" spc="0" normalizeH="0" baseline="0" noProof="0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sng" strike="noStrike" kern="10" cap="none" spc="0" normalizeH="0" baseline="0" noProof="0" dirty="0" err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5400" b="1" i="0" u="sng" strike="noStrike" kern="10" cap="none" spc="0" normalizeH="0" baseline="0" noProof="0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sng" strike="noStrike" kern="10" cap="none" spc="0" normalizeH="0" baseline="0" noProof="0" dirty="0" err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vi-VN" sz="5400" b="1" i="0" u="sng" strike="noStrike" kern="10" cap="none" spc="0" normalizeH="0" baseline="0" noProof="0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sng" strike="noStrike" kern="10" cap="none" spc="0" normalizeH="0" baseline="0" noProof="0" dirty="0" err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altLang="vi-VN" sz="5400" b="1" i="0" u="sng" strike="noStrike" kern="10" cap="none" spc="0" normalizeH="0" baseline="0" noProof="0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sng" strike="noStrike" kern="10" cap="none" spc="0" normalizeH="0" baseline="0" noProof="0" dirty="0" err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vi-VN" sz="5400" b="1" i="0" u="sng" strike="noStrike" kern="10" cap="none" spc="0" normalizeH="0" baseline="0" noProof="0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5400" b="1" i="0" u="sng" strike="noStrike" kern="10" cap="none" spc="0" normalizeH="0" baseline="0" noProof="0" dirty="0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highlight>
                <a:srgbClr val="00FFFF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91" name="Picture 11" descr="Con Ong, Chú Ong Và Cái Biển - KhoThietKe.Net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85864" y="4204690"/>
            <a:ext cx="1965961" cy="25594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7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694" y="5005196"/>
            <a:ext cx="5789332" cy="1976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12645">
            <a:off x="499809" y="148162"/>
            <a:ext cx="1635993" cy="1330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666639">
            <a:off x="9827078" y="25202"/>
            <a:ext cx="1941626" cy="1575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9" descr="MUSIC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6" y="4864100"/>
            <a:ext cx="3420110" cy="8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8B3DE7-FB38-F019-3D31-3E805DB1A741}"/>
              </a:ext>
            </a:extLst>
          </p:cNvPr>
          <p:cNvSpPr txBox="1"/>
          <p:nvPr/>
        </p:nvSpPr>
        <p:spPr>
          <a:xfrm>
            <a:off x="3062774" y="3034202"/>
            <a:ext cx="6125546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82550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6 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ÔN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CON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CHIM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CHÒE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NHẠC CỤ: GIỚI THIỆU NHẠC CỤ SONG LOAN.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3890" y="219075"/>
            <a:ext cx="5433695" cy="547370"/>
          </a:xfrm>
          <a:solidFill>
            <a:srgbClr val="FFFF00"/>
          </a:solidFill>
          <a:ln>
            <a:solidFill>
              <a:srgbClr val="181DE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Hát kết hợp gõ đệm theo phách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1853929" y="4537010"/>
          <a:ext cx="900140" cy="572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66750" imgH="387350" progId="Paint.Picture">
                  <p:embed/>
                </p:oleObj>
              </mc:Choice>
              <mc:Fallback>
                <p:oleObj r:id="rId3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3929" y="4537010"/>
                        <a:ext cx="900140" cy="572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1853929" y="3894598"/>
            <a:ext cx="6881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  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998465" y="3894598"/>
            <a:ext cx="1006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   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013502" y="3894598"/>
            <a:ext cx="14155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   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537011" y="3894598"/>
            <a:ext cx="6881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là    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481586" y="3894598"/>
            <a:ext cx="143781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  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873057" y="3894598"/>
            <a:ext cx="132608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chích   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220092" y="3894598"/>
            <a:ext cx="119658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    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924194" y="5289243"/>
            <a:ext cx="134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nắng   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1554941" y="5289243"/>
            <a:ext cx="121944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   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4377240" y="5289243"/>
            <a:ext cx="6881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    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354825" y="5289243"/>
            <a:ext cx="112676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mà    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919397" y="5289243"/>
            <a:ext cx="1036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đến    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771053" y="5289243"/>
            <a:ext cx="6881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   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114716" y="5289243"/>
            <a:ext cx="1406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   </a:t>
            </a:r>
          </a:p>
        </p:txBody>
      </p:sp>
      <p:graphicFrame>
        <p:nvGraphicFramePr>
          <p:cNvPr id="22" name="Object 21"/>
          <p:cNvGraphicFramePr/>
          <p:nvPr/>
        </p:nvGraphicFramePr>
        <p:xfrm>
          <a:off x="4177280" y="4538280"/>
          <a:ext cx="866495" cy="57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66750" imgH="387350" progId="Paint.Picture">
                  <p:embed/>
                </p:oleObj>
              </mc:Choice>
              <mc:Fallback>
                <p:oleObj r:id="rId5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7280" y="4538280"/>
                        <a:ext cx="866495" cy="571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/>
          <p:nvPr/>
        </p:nvGraphicFramePr>
        <p:xfrm>
          <a:off x="6692338" y="4604934"/>
          <a:ext cx="766833" cy="504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66750" imgH="387350" progId="Paint.Picture">
                  <p:embed/>
                </p:oleObj>
              </mc:Choice>
              <mc:Fallback>
                <p:oleObj r:id="rId6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2338" y="4604934"/>
                        <a:ext cx="766833" cy="504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/>
          <p:nvPr/>
        </p:nvGraphicFramePr>
        <p:xfrm>
          <a:off x="9316581" y="4604934"/>
          <a:ext cx="736362" cy="48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666750" imgH="387350" progId="Paint.Picture">
                  <p:embed/>
                </p:oleObj>
              </mc:Choice>
              <mc:Fallback>
                <p:oleObj r:id="rId7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16581" y="4604934"/>
                        <a:ext cx="736362" cy="48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/>
          <p:nvPr/>
        </p:nvGraphicFramePr>
        <p:xfrm>
          <a:off x="1853929" y="6052266"/>
          <a:ext cx="875382" cy="456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66750" imgH="387350" progId="Paint.Picture">
                  <p:embed/>
                </p:oleObj>
              </mc:Choice>
              <mc:Fallback>
                <p:oleObj r:id="rId8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3929" y="6052266"/>
                        <a:ext cx="875382" cy="456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/>
          <p:nvPr/>
        </p:nvGraphicFramePr>
        <p:xfrm>
          <a:off x="4377240" y="6052266"/>
          <a:ext cx="786511" cy="467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666750" imgH="387350" progId="Paint.Picture">
                  <p:embed/>
                </p:oleObj>
              </mc:Choice>
              <mc:Fallback>
                <p:oleObj r:id="rId9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7240" y="6052266"/>
                        <a:ext cx="786511" cy="467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/>
          <p:nvPr/>
        </p:nvGraphicFramePr>
        <p:xfrm>
          <a:off x="6692338" y="6052901"/>
          <a:ext cx="767467" cy="47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666750" imgH="387350" progId="Paint.Picture">
                  <p:embed/>
                </p:oleObj>
              </mc:Choice>
              <mc:Fallback>
                <p:oleObj r:id="rId10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2338" y="6052901"/>
                        <a:ext cx="767467" cy="476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/>
          <p:nvPr/>
        </p:nvGraphicFramePr>
        <p:xfrm>
          <a:off x="9386408" y="6052266"/>
          <a:ext cx="786511" cy="54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666750" imgH="387350" progId="Paint.Picture">
                  <p:embed/>
                </p:oleObj>
              </mc:Choice>
              <mc:Fallback>
                <p:oleObj r:id="rId11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6408" y="6052266"/>
                        <a:ext cx="786511" cy="549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52450" y="0"/>
            <a:ext cx="10832465" cy="6662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   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chim    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chòe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  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mà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        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thế      </a:t>
            </a:r>
            <a:r>
              <a:rPr lang="en-US" sz="28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mà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không 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chịu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đội    </a:t>
            </a:r>
            <a:r>
              <a:rPr lang="en-US" sz="28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mũ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đến  </a:t>
            </a:r>
            <a:r>
              <a:rPr lang="en-US" sz="28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mới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về     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nằm     </a:t>
            </a:r>
            <a:r>
              <a:rPr lang="en-US" sz="28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ôi          </a:t>
            </a:r>
            <a:r>
              <a:rPr lang="en-US" sz="28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quá 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nhức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cả      </a:t>
            </a:r>
            <a:r>
              <a:rPr lang="en-US" sz="28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chòe      </a:t>
            </a:r>
            <a:r>
              <a:rPr lang="en-US" sz="28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 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cảm  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liền 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suốt      </a:t>
            </a:r>
            <a:r>
              <a:rPr lang="en-US" sz="2800" b="1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ngày 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2986405" y="66992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66750" imgH="387350" progId="Paint.Picture">
                  <p:embed/>
                </p:oleObj>
              </mc:Choice>
              <mc:Fallback>
                <p:oleObj r:id="rId3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6405" y="66992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2986405" y="2821940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66750" imgH="387350" progId="Paint.Picture">
                  <p:embed/>
                </p:oleObj>
              </mc:Choice>
              <mc:Fallback>
                <p:oleObj r:id="rId5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6405" y="2821940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/>
          <p:nvPr/>
        </p:nvGraphicFramePr>
        <p:xfrm>
          <a:off x="552450" y="273748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66750" imgH="387350" progId="Paint.Picture">
                  <p:embed/>
                </p:oleObj>
              </mc:Choice>
              <mc:Fallback>
                <p:oleObj r:id="rId6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273748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/>
          <p:nvPr/>
        </p:nvGraphicFramePr>
        <p:xfrm>
          <a:off x="8138160" y="1684020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666750" imgH="387350" progId="Paint.Picture">
                  <p:embed/>
                </p:oleObj>
              </mc:Choice>
              <mc:Fallback>
                <p:oleObj r:id="rId7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38160" y="1684020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/>
          <p:nvPr/>
        </p:nvGraphicFramePr>
        <p:xfrm>
          <a:off x="5763895" y="170497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66750" imgH="387350" progId="Paint.Picture">
                  <p:embed/>
                </p:oleObj>
              </mc:Choice>
              <mc:Fallback>
                <p:oleObj r:id="rId8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3895" y="170497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/>
          <p:nvPr/>
        </p:nvGraphicFramePr>
        <p:xfrm>
          <a:off x="2986405" y="176720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666750" imgH="387350" progId="Paint.Picture">
                  <p:embed/>
                </p:oleObj>
              </mc:Choice>
              <mc:Fallback>
                <p:oleObj r:id="rId9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6405" y="176720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/>
          <p:nvPr/>
        </p:nvGraphicFramePr>
        <p:xfrm>
          <a:off x="552450" y="1644650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666750" imgH="387350" progId="Paint.Picture">
                  <p:embed/>
                </p:oleObj>
              </mc:Choice>
              <mc:Fallback>
                <p:oleObj r:id="rId10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1644650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/>
          <p:nvPr/>
        </p:nvGraphicFramePr>
        <p:xfrm>
          <a:off x="8042910" y="66992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666750" imgH="387350" progId="Paint.Picture">
                  <p:embed/>
                </p:oleObj>
              </mc:Choice>
              <mc:Fallback>
                <p:oleObj r:id="rId11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2910" y="66992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/>
          <p:nvPr/>
        </p:nvGraphicFramePr>
        <p:xfrm>
          <a:off x="5763260" y="54546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666750" imgH="387350" progId="Paint.Picture">
                  <p:embed/>
                </p:oleObj>
              </mc:Choice>
              <mc:Fallback>
                <p:oleObj r:id="rId12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3260" y="54546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/>
          <p:nvPr/>
        </p:nvGraphicFramePr>
        <p:xfrm>
          <a:off x="552450" y="560705"/>
          <a:ext cx="657225" cy="44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666750" imgH="387350" progId="Paint.Picture">
                  <p:embed/>
                </p:oleObj>
              </mc:Choice>
              <mc:Fallback>
                <p:oleObj r:id="rId13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560705"/>
                        <a:ext cx="657225" cy="440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/>
          <p:nvPr/>
        </p:nvGraphicFramePr>
        <p:xfrm>
          <a:off x="2986405" y="387667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666750" imgH="387350" progId="Paint.Picture">
                  <p:embed/>
                </p:oleObj>
              </mc:Choice>
              <mc:Fallback>
                <p:oleObj r:id="rId14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6405" y="387667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/>
          <p:nvPr/>
        </p:nvGraphicFramePr>
        <p:xfrm>
          <a:off x="552450" y="379920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666750" imgH="387350" progId="Paint.Picture">
                  <p:embed/>
                </p:oleObj>
              </mc:Choice>
              <mc:Fallback>
                <p:oleObj r:id="rId15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379920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/>
          <p:nvPr/>
        </p:nvGraphicFramePr>
        <p:xfrm>
          <a:off x="8042910" y="2757170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666750" imgH="387350" progId="Paint.Picture">
                  <p:embed/>
                </p:oleObj>
              </mc:Choice>
              <mc:Fallback>
                <p:oleObj r:id="rId16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2910" y="2757170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/>
          <p:nvPr/>
        </p:nvGraphicFramePr>
        <p:xfrm>
          <a:off x="5763895" y="274002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666750" imgH="387350" progId="Paint.Picture">
                  <p:embed/>
                </p:oleObj>
              </mc:Choice>
              <mc:Fallback>
                <p:oleObj r:id="rId17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3895" y="274002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/>
          <p:nvPr/>
        </p:nvGraphicFramePr>
        <p:xfrm>
          <a:off x="8042910" y="383095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666750" imgH="387350" progId="Paint.Picture">
                  <p:embed/>
                </p:oleObj>
              </mc:Choice>
              <mc:Fallback>
                <p:oleObj r:id="rId18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2910" y="383095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/>
          <p:nvPr/>
        </p:nvGraphicFramePr>
        <p:xfrm>
          <a:off x="5763895" y="383730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666750" imgH="387350" progId="Paint.Picture">
                  <p:embed/>
                </p:oleObj>
              </mc:Choice>
              <mc:Fallback>
                <p:oleObj r:id="rId19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3895" y="383730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/>
          <p:nvPr/>
        </p:nvGraphicFramePr>
        <p:xfrm>
          <a:off x="552450" y="487489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666750" imgH="387350" progId="Paint.Picture">
                  <p:embed/>
                </p:oleObj>
              </mc:Choice>
              <mc:Fallback>
                <p:oleObj r:id="rId20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487489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/>
          <p:nvPr/>
        </p:nvGraphicFramePr>
        <p:xfrm>
          <a:off x="2986405" y="5938520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666750" imgH="387350" progId="Paint.Picture">
                  <p:embed/>
                </p:oleObj>
              </mc:Choice>
              <mc:Fallback>
                <p:oleObj r:id="rId21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6405" y="5938520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/>
          <p:nvPr/>
        </p:nvGraphicFramePr>
        <p:xfrm>
          <a:off x="552450" y="595058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666750" imgH="387350" progId="Paint.Picture">
                  <p:embed/>
                </p:oleObj>
              </mc:Choice>
              <mc:Fallback>
                <p:oleObj r:id="rId22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595058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/>
          <p:nvPr/>
        </p:nvGraphicFramePr>
        <p:xfrm>
          <a:off x="8042910" y="484060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666750" imgH="387350" progId="Paint.Picture">
                  <p:embed/>
                </p:oleObj>
              </mc:Choice>
              <mc:Fallback>
                <p:oleObj r:id="rId23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2910" y="484060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/>
          <p:nvPr/>
        </p:nvGraphicFramePr>
        <p:xfrm>
          <a:off x="5763895" y="493458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666750" imgH="387350" progId="Paint.Picture">
                  <p:embed/>
                </p:oleObj>
              </mc:Choice>
              <mc:Fallback>
                <p:oleObj r:id="rId24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3895" y="493458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/>
          <p:nvPr/>
        </p:nvGraphicFramePr>
        <p:xfrm>
          <a:off x="2908300" y="488378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666750" imgH="387350" progId="Paint.Picture">
                  <p:embed/>
                </p:oleObj>
              </mc:Choice>
              <mc:Fallback>
                <p:oleObj r:id="rId25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300" y="488378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/>
          <p:nvPr/>
        </p:nvGraphicFramePr>
        <p:xfrm>
          <a:off x="8042275" y="593915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6" imgW="666750" imgH="387350" progId="Paint.Picture">
                  <p:embed/>
                </p:oleObj>
              </mc:Choice>
              <mc:Fallback>
                <p:oleObj r:id="rId26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2275" y="593915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/>
          <p:nvPr/>
        </p:nvGraphicFramePr>
        <p:xfrm>
          <a:off x="5763895" y="603186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7" imgW="666750" imgH="387350" progId="Paint.Picture">
                  <p:embed/>
                </p:oleObj>
              </mc:Choice>
              <mc:Fallback>
                <p:oleObj r:id="rId27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3895" y="603186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/>
          <p:nvPr/>
        </p:nvGraphicFramePr>
        <p:xfrm>
          <a:off x="10186670" y="5950585"/>
          <a:ext cx="760095" cy="4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8" imgW="666750" imgH="387350" progId="Paint.Picture">
                  <p:embed/>
                </p:oleObj>
              </mc:Choice>
              <mc:Fallback>
                <p:oleObj r:id="rId28" imgW="666750" imgH="3873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86670" y="5950585"/>
                        <a:ext cx="760095" cy="46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74" y="26442"/>
            <a:ext cx="10512208" cy="192787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Bài hát hôm nay ôn tập là bài hát gì?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Nhạc cụ gõ song loan dùng để làm gì?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Qua nội dung bài hát, tác giả muốn nhắc nhở chúng ta điều gì?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resentation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94" y="2153579"/>
            <a:ext cx="8292239" cy="297274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5"/>
          <p:cNvGrpSpPr/>
          <p:nvPr/>
        </p:nvGrpSpPr>
        <p:grpSpPr>
          <a:xfrm>
            <a:off x="6218710" y="5781040"/>
            <a:ext cx="5133975" cy="835025"/>
            <a:chOff x="4200" y="1980"/>
            <a:chExt cx="6675" cy="1425"/>
          </a:xfrm>
        </p:grpSpPr>
        <p:sp>
          <p:nvSpPr>
            <p:cNvPr id="20" name="Freeform 16"/>
            <p:cNvSpPr/>
            <p:nvPr/>
          </p:nvSpPr>
          <p:spPr>
            <a:xfrm>
              <a:off x="4200" y="1980"/>
              <a:ext cx="6660" cy="750"/>
            </a:xfrm>
            <a:custGeom>
              <a:avLst/>
              <a:gdLst>
                <a:gd name="txL" fmla="*/ 0 w 6660"/>
                <a:gd name="txT" fmla="*/ 0 h 750"/>
                <a:gd name="txR" fmla="*/ 6660 w 6660"/>
                <a:gd name="txB" fmla="*/ 750 h 750"/>
              </a:gdLst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txL" t="txT" r="txR" b="tx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21" name="Freeform 17"/>
            <p:cNvSpPr/>
            <p:nvPr/>
          </p:nvSpPr>
          <p:spPr>
            <a:xfrm>
              <a:off x="4200" y="2318"/>
              <a:ext cx="6660" cy="750"/>
            </a:xfrm>
            <a:custGeom>
              <a:avLst/>
              <a:gdLst>
                <a:gd name="txL" fmla="*/ 0 w 6660"/>
                <a:gd name="txT" fmla="*/ 0 h 750"/>
                <a:gd name="txR" fmla="*/ 6660 w 6660"/>
                <a:gd name="txB" fmla="*/ 750 h 750"/>
              </a:gdLst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txL" t="txT" r="txR" b="tx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22" name="Freeform 18"/>
            <p:cNvSpPr/>
            <p:nvPr/>
          </p:nvSpPr>
          <p:spPr>
            <a:xfrm>
              <a:off x="4200" y="2487"/>
              <a:ext cx="6660" cy="750"/>
            </a:xfrm>
            <a:custGeom>
              <a:avLst/>
              <a:gdLst>
                <a:gd name="txL" fmla="*/ 0 w 6660"/>
                <a:gd name="txT" fmla="*/ 0 h 750"/>
                <a:gd name="txR" fmla="*/ 6660 w 6660"/>
                <a:gd name="txB" fmla="*/ 750 h 750"/>
              </a:gdLst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txL" t="txT" r="txR" b="tx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23" name="Freeform 19"/>
            <p:cNvSpPr/>
            <p:nvPr/>
          </p:nvSpPr>
          <p:spPr>
            <a:xfrm>
              <a:off x="4200" y="2655"/>
              <a:ext cx="6660" cy="750"/>
            </a:xfrm>
            <a:custGeom>
              <a:avLst/>
              <a:gdLst>
                <a:gd name="txL" fmla="*/ 0 w 6660"/>
                <a:gd name="txT" fmla="*/ 0 h 750"/>
                <a:gd name="txR" fmla="*/ 6660 w 6660"/>
                <a:gd name="txB" fmla="*/ 750 h 750"/>
              </a:gdLst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txL" t="txT" r="txR" b="tx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63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24" name="Freeform 20"/>
            <p:cNvSpPr/>
            <p:nvPr/>
          </p:nvSpPr>
          <p:spPr>
            <a:xfrm>
              <a:off x="4215" y="2149"/>
              <a:ext cx="6660" cy="750"/>
            </a:xfrm>
            <a:custGeom>
              <a:avLst/>
              <a:gdLst>
                <a:gd name="txL" fmla="*/ 0 w 6660"/>
                <a:gd name="txT" fmla="*/ 0 h 750"/>
                <a:gd name="txR" fmla="*/ 6660 w 6660"/>
                <a:gd name="txB" fmla="*/ 750 h 750"/>
              </a:gdLst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txL" t="txT" r="txR" b="tx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Calibri" panose="020F0502020204030204" charset="0"/>
              </a:endParaRPr>
            </a:p>
          </p:txBody>
        </p:sp>
      </p:grpSp>
      <p:pic>
        <p:nvPicPr>
          <p:cNvPr id="25" name="Picture 21" descr="Not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510" y="5400040"/>
            <a:ext cx="541338" cy="1030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2" descr="No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3110" y="5247640"/>
            <a:ext cx="420688" cy="1136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3" descr="Not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2510" y="5476240"/>
            <a:ext cx="436563" cy="131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4" descr="Not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7710" y="5552440"/>
            <a:ext cx="541338" cy="1030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5" descr="Not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8110" y="5552440"/>
            <a:ext cx="450850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26" descr="Not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685" y="5171440"/>
            <a:ext cx="434975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27" descr="Not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5110" y="5323840"/>
            <a:ext cx="388938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28" descr="Not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3510" y="5476240"/>
            <a:ext cx="446088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29" descr="Not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1710" y="5323840"/>
            <a:ext cx="501650" cy="954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CKMC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5" y="-93980"/>
            <a:ext cx="11243310" cy="598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2933071" y="2171700"/>
            <a:ext cx="6614160" cy="18148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en-US" sz="2800" b="1" kern="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 CHÀO CÁC CON </a:t>
            </a:r>
            <a:endParaRPr lang="en-US" altLang="en-US" sz="2800" b="1" kern="0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2800" b="1" kern="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HẸN GẶP CÁC CON Ở TIẾT HỌC SAU</a:t>
            </a:r>
            <a:endParaRPr lang="en-US" altLang="en-US" sz="2800" b="1" kern="0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b="1" kern="0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555" y="5194935"/>
            <a:ext cx="2741295" cy="1652270"/>
          </a:xfrm>
          <a:prstGeom prst="rect">
            <a:avLst/>
          </a:prstGeom>
        </p:spPr>
      </p:pic>
      <p:pic>
        <p:nvPicPr>
          <p:cNvPr id="26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45" y="4238625"/>
            <a:ext cx="3568700" cy="27666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911120" y="5499735"/>
            <a:ext cx="5133975" cy="835025"/>
            <a:chOff x="4200" y="1980"/>
            <a:chExt cx="6675" cy="1425"/>
          </a:xfrm>
        </p:grpSpPr>
        <p:sp>
          <p:nvSpPr>
            <p:cNvPr id="3089" name="Freeform 16"/>
            <p:cNvSpPr/>
            <p:nvPr/>
          </p:nvSpPr>
          <p:spPr>
            <a:xfrm>
              <a:off x="4200" y="1980"/>
              <a:ext cx="6660" cy="750"/>
            </a:xfrm>
            <a:custGeom>
              <a:avLst/>
              <a:gdLst>
                <a:gd name="txL" fmla="*/ 0 w 6660"/>
                <a:gd name="txT" fmla="*/ 0 h 750"/>
                <a:gd name="txR" fmla="*/ 6660 w 6660"/>
                <a:gd name="txB" fmla="*/ 750 h 750"/>
              </a:gdLst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txL" t="txT" r="txR" b="tx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3090" name="Freeform 17"/>
            <p:cNvSpPr/>
            <p:nvPr/>
          </p:nvSpPr>
          <p:spPr>
            <a:xfrm>
              <a:off x="4200" y="2318"/>
              <a:ext cx="6660" cy="750"/>
            </a:xfrm>
            <a:custGeom>
              <a:avLst/>
              <a:gdLst>
                <a:gd name="txL" fmla="*/ 0 w 6660"/>
                <a:gd name="txT" fmla="*/ 0 h 750"/>
                <a:gd name="txR" fmla="*/ 6660 w 6660"/>
                <a:gd name="txB" fmla="*/ 750 h 750"/>
              </a:gdLst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txL" t="txT" r="txR" b="tx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3091" name="Freeform 18"/>
            <p:cNvSpPr/>
            <p:nvPr/>
          </p:nvSpPr>
          <p:spPr>
            <a:xfrm>
              <a:off x="4200" y="2487"/>
              <a:ext cx="6660" cy="750"/>
            </a:xfrm>
            <a:custGeom>
              <a:avLst/>
              <a:gdLst>
                <a:gd name="txL" fmla="*/ 0 w 6660"/>
                <a:gd name="txT" fmla="*/ 0 h 750"/>
                <a:gd name="txR" fmla="*/ 6660 w 6660"/>
                <a:gd name="txB" fmla="*/ 750 h 750"/>
              </a:gdLst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txL" t="txT" r="txR" b="tx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3092" name="Freeform 19"/>
            <p:cNvSpPr/>
            <p:nvPr/>
          </p:nvSpPr>
          <p:spPr>
            <a:xfrm>
              <a:off x="4200" y="2655"/>
              <a:ext cx="6660" cy="750"/>
            </a:xfrm>
            <a:custGeom>
              <a:avLst/>
              <a:gdLst>
                <a:gd name="txL" fmla="*/ 0 w 6660"/>
                <a:gd name="txT" fmla="*/ 0 h 750"/>
                <a:gd name="txR" fmla="*/ 6660 w 6660"/>
                <a:gd name="txB" fmla="*/ 750 h 750"/>
              </a:gdLst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txL" t="txT" r="txR" b="tx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63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3093" name="Freeform 20"/>
            <p:cNvSpPr/>
            <p:nvPr/>
          </p:nvSpPr>
          <p:spPr>
            <a:xfrm>
              <a:off x="4215" y="2149"/>
              <a:ext cx="6660" cy="750"/>
            </a:xfrm>
            <a:custGeom>
              <a:avLst/>
              <a:gdLst>
                <a:gd name="txL" fmla="*/ 0 w 6660"/>
                <a:gd name="txT" fmla="*/ 0 h 750"/>
                <a:gd name="txR" fmla="*/ 6660 w 6660"/>
                <a:gd name="txB" fmla="*/ 750 h 750"/>
              </a:gdLst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txL" t="txT" r="txR" b="tx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Calibri" panose="020F0502020204030204" charset="0"/>
              </a:endParaRPr>
            </a:p>
          </p:txBody>
        </p:sp>
      </p:grpSp>
      <p:pic>
        <p:nvPicPr>
          <p:cNvPr id="23573" name="Picture 21" descr="No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820" y="5106670"/>
            <a:ext cx="541338" cy="1030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4" name="Picture 22" descr="No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5520" y="4966335"/>
            <a:ext cx="420688" cy="1136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5" name="Picture 23" descr="Not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4920" y="5194935"/>
            <a:ext cx="436563" cy="131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6" name="Picture 24" descr="Not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0120" y="5271135"/>
            <a:ext cx="541338" cy="1030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7" name="Picture 25" descr="Not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0520" y="5271135"/>
            <a:ext cx="450850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8" name="Picture 26" descr="Not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3095" y="4890135"/>
            <a:ext cx="434975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9" name="Picture 27" descr="Not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7520" y="5042535"/>
            <a:ext cx="388938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0" name="Picture 28" descr="Not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5920" y="5194935"/>
            <a:ext cx="446088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1" name="Picture 29" descr="Not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4120" y="5042535"/>
            <a:ext cx="501650" cy="954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6" y="310418"/>
            <a:ext cx="308610" cy="36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0" tIns="45704" rIns="91410" bIns="45704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03" y="1566599"/>
            <a:ext cx="8993143" cy="4927915"/>
          </a:xfrm>
          <a:prstGeom prst="rect">
            <a:avLst/>
          </a:prstGeom>
        </p:spPr>
      </p:pic>
      <p:pic>
        <p:nvPicPr>
          <p:cNvPr id="6" name="Picture 2" descr="2021-06-11_1443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79" y="2759257"/>
            <a:ext cx="8490857" cy="239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7" name="Picture 105486" descr="glitterimagescartoons38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70" y="2575560"/>
            <a:ext cx="1905000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Callout 10"/>
          <p:cNvSpPr/>
          <p:nvPr/>
        </p:nvSpPr>
        <p:spPr>
          <a:xfrm rot="300000">
            <a:off x="396875" y="115570"/>
            <a:ext cx="4038600" cy="2021205"/>
          </a:xfrm>
          <a:prstGeom prst="wedgeEllipseCallout">
            <a:avLst>
              <a:gd name="adj1" fmla="val -30529"/>
              <a:gd name="adj2" fmla="val 74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 rot="240000">
            <a:off x="602135" y="1362075"/>
            <a:ext cx="3390900" cy="829945"/>
          </a:xfrm>
          <a:prstGeom prst="rect">
            <a:avLst/>
          </a:prstGeom>
          <a:noFill/>
        </p:spPr>
        <p:txBody>
          <a:bodyPr wrap="none" rtlCol="0" anchor="t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 chơi: </a:t>
            </a:r>
            <a:endParaRPr lang="en-US" sz="3200" b="1" i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32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Gõ đệm </a:t>
            </a:r>
          </a:p>
          <a:p>
            <a:pPr algn="ctr"/>
            <a:r>
              <a:rPr lang="en-US" sz="32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theo hình tiết tấu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327265" y="3206750"/>
            <a:ext cx="205740" cy="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06" y="1568583"/>
            <a:ext cx="10512208" cy="62209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 tập bài hát: Con chim chích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an nh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21" y="2146935"/>
            <a:ext cx="9996170" cy="471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490476" y="215900"/>
            <a:ext cx="7211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  <a:p>
            <a:pPr algn="ctr"/>
            <a:r>
              <a:rPr lang="en-US" sz="2400" b="1">
                <a:solidFill>
                  <a:srgbClr val="181DE6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ÔN TẬP BÀI HÁT: CON CHIM CHÍCH CHÒE</a:t>
            </a:r>
          </a:p>
          <a:p>
            <a:pPr algn="ctr"/>
            <a:r>
              <a:rPr lang="en-US" sz="2400" b="1">
                <a:solidFill>
                  <a:srgbClr val="181DE6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NHẠC CỤ SONG LOAN</a:t>
            </a:r>
          </a:p>
        </p:txBody>
      </p:sp>
      <p:sp>
        <p:nvSpPr>
          <p:cNvPr id="5" name="Oval 4"/>
          <p:cNvSpPr/>
          <p:nvPr/>
        </p:nvSpPr>
        <p:spPr>
          <a:xfrm>
            <a:off x="3728085" y="4897120"/>
            <a:ext cx="810895" cy="681355"/>
          </a:xfrm>
          <a:prstGeom prst="ellipse">
            <a:avLst/>
          </a:prstGeom>
          <a:noFill/>
          <a:ln w="28575" cmpd="sng">
            <a:solidFill>
              <a:srgbClr val="181D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46750" y="6132830"/>
            <a:ext cx="800735" cy="725170"/>
          </a:xfrm>
          <a:prstGeom prst="ellipse">
            <a:avLst/>
          </a:prstGeom>
          <a:noFill/>
          <a:ln w="28575" cmpd="sng">
            <a:solidFill>
              <a:srgbClr val="181D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80930" y="4897120"/>
            <a:ext cx="779780" cy="681990"/>
          </a:xfrm>
          <a:prstGeom prst="ellipse">
            <a:avLst/>
          </a:prstGeom>
          <a:noFill/>
          <a:ln w="28575" cmpd="sng">
            <a:solidFill>
              <a:srgbClr val="181DE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1-06-11_1451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35" y="4136633"/>
            <a:ext cx="10072929" cy="2721367"/>
          </a:xfrm>
          <a:prstGeom prst="rect">
            <a:avLst/>
          </a:prstGeom>
          <a:noFill/>
          <a:ln w="28575" cmpd="sng">
            <a:solidFill>
              <a:srgbClr val="181DE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 rot="21392644">
            <a:off x="-273530" y="-135890"/>
            <a:ext cx="1588135" cy="1439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3"/>
          <p:cNvSpPr txBox="1"/>
          <p:nvPr/>
        </p:nvSpPr>
        <p:spPr>
          <a:xfrm>
            <a:off x="0" y="1350010"/>
            <a:ext cx="6388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gõ đệm theo tiết tấu lời ca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7255" y="4572413"/>
            <a:ext cx="205740" cy="0"/>
          </a:xfrm>
          <a:prstGeom prst="line">
            <a:avLst/>
          </a:prstGeom>
          <a:ln w="793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n nh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44" y="1149531"/>
            <a:ext cx="9921198" cy="53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/>
          <p:nvPr/>
        </p:nvSpPr>
        <p:spPr>
          <a:xfrm>
            <a:off x="4180115" y="318044"/>
            <a:ext cx="6388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chim chích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4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6" descr="0804150323877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196" y="139492"/>
            <a:ext cx="1796470" cy="21164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9" descr="MUSIC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10" y="497516"/>
            <a:ext cx="5256898" cy="125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6" y="4222750"/>
            <a:ext cx="11620500" cy="2610485"/>
          </a:xfrm>
          <a:prstGeom prst="rect">
            <a:avLst/>
          </a:prstGeom>
        </p:spPr>
      </p:pic>
      <p:pic>
        <p:nvPicPr>
          <p:cNvPr id="3" name="Picture 11" descr="Con Ong, Chú Ong Và Cái Biển - KhoThietKe.Net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285864" y="4223129"/>
            <a:ext cx="2023727" cy="263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Flowchart: Punched Tape 8"/>
          <p:cNvSpPr/>
          <p:nvPr/>
        </p:nvSpPr>
        <p:spPr>
          <a:xfrm>
            <a:off x="2902681" y="1311958"/>
            <a:ext cx="8348191" cy="3983974"/>
          </a:xfrm>
          <a:prstGeom prst="flowChartPunchedTape">
            <a:avLst/>
          </a:prstGeom>
          <a:solidFill>
            <a:srgbClr val="FFFA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3482884" y="2255264"/>
            <a:ext cx="7524862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Ôn tập bài hát: Con chim chích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chòe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Hát kết hợp vận động cơ thể (sử dụng tiếng búng tay và vỗ tay)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Hát kết hợp múa phụ họa</a:t>
            </a:r>
            <a:r>
              <a:rPr lang="en-US" sz="2800" b="1" i="1" dirty="0">
                <a:solidFill>
                  <a:srgbClr val="181DE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G L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56385"/>
            <a:ext cx="10513060" cy="443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Oval 7"/>
          <p:cNvSpPr/>
          <p:nvPr/>
        </p:nvSpPr>
        <p:spPr>
          <a:xfrm>
            <a:off x="83340" y="0"/>
            <a:ext cx="7359015" cy="12134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lIns="130615" tIns="65308" rIns="130615" bIns="65308" anchor="ctr" anchorCtr="0"/>
          <a:lstStyle/>
          <a:p>
            <a:pPr algn="ctr" defTabSz="1306830"/>
            <a:endParaRPr sz="57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53290" y="130175"/>
            <a:ext cx="52571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Nhạc cụ Song loan</a:t>
            </a:r>
            <a:endParaRPr lang="en-US" sz="28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Giới thiệu nhạc cụ Song loan.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54946" y="3980180"/>
            <a:ext cx="6812280" cy="18503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Giới thiệu nhạc cụ gõ song loan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Song loan là nhạc cụ gõ của Việt Nam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bằng gỗ, hình tròn dẹt, dùng tay tác động vào cần gõ tạo ra âm thanh nghe đanh gọn, vang xa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6" y="730885"/>
            <a:ext cx="6050915" cy="1367790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Nhạc cụ Song loan</a:t>
            </a: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Video nhạc cụ gõ song loan.</a:t>
            </a:r>
          </a:p>
          <a:p>
            <a:pPr marL="0" indent="0">
              <a:buNone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IDEO ÂM NHẠC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6" y="1711960"/>
            <a:ext cx="9335770" cy="455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21-06-04_190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0" y="3919855"/>
            <a:ext cx="10678795" cy="293814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AutoShape 5"/>
          <p:cNvSpPr/>
          <p:nvPr/>
        </p:nvSpPr>
        <p:spPr>
          <a:xfrm>
            <a:off x="51590" y="88900"/>
            <a:ext cx="5020310" cy="1018540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1465" y="238125"/>
            <a:ext cx="47504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Gõ theo hình tiết tấu.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5" name="Content Placeholder 21514" descr="Picture1"/>
          <p:cNvPicPr>
            <a:picLocks noGrp="1" noChangeAspect="1"/>
          </p:cNvPicPr>
          <p:nvPr>
            <p:ph sz="half" idx="2"/>
          </p:nvPr>
        </p:nvPicPr>
        <p:blipFill>
          <a:blip r:embed="rId4">
            <a:lum contrast="18000"/>
          </a:blip>
          <a:stretch>
            <a:fillRect/>
          </a:stretch>
        </p:blipFill>
        <p:spPr>
          <a:xfrm rot="1140000">
            <a:off x="4560725" y="-26035"/>
            <a:ext cx="1337945" cy="1070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319</Words>
  <Application>Microsoft Office PowerPoint</Application>
  <PresentationFormat>Widescreen</PresentationFormat>
  <Paragraphs>54</Paragraphs>
  <Slides>13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    ngày   tháng 10 năm 2021</dc:title>
  <dc:creator>Windows User</dc:creator>
  <cp:lastModifiedBy>Tuyet</cp:lastModifiedBy>
  <cp:revision>80</cp:revision>
  <dcterms:created xsi:type="dcterms:W3CDTF">2021-09-30T13:53:00Z</dcterms:created>
  <dcterms:modified xsi:type="dcterms:W3CDTF">2024-06-28T04:28:12Z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A6A4106E4B0B433EBA852C0377A8B190</vt:lpwstr>
  </property>
  <property fmtid="{D5CDD505-2E9C-101B-9397-08002B2CF9AE}" pid="3" name="KSOProductBuildVer">
    <vt:lpwstr>1033-11.2.0.10323</vt:lpwstr>
  </property>
</Properties>
</file>